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302" r:id="rId2"/>
    <p:sldId id="303" r:id="rId3"/>
    <p:sldId id="324" r:id="rId4"/>
    <p:sldId id="304" r:id="rId5"/>
    <p:sldId id="305" r:id="rId6"/>
    <p:sldId id="318" r:id="rId7"/>
    <p:sldId id="306" r:id="rId8"/>
    <p:sldId id="307" r:id="rId9"/>
    <p:sldId id="257" r:id="rId10"/>
    <p:sldId id="259" r:id="rId11"/>
    <p:sldId id="308" r:id="rId12"/>
    <p:sldId id="309" r:id="rId13"/>
    <p:sldId id="310" r:id="rId14"/>
    <p:sldId id="311" r:id="rId15"/>
    <p:sldId id="312" r:id="rId16"/>
    <p:sldId id="314" r:id="rId17"/>
    <p:sldId id="313" r:id="rId18"/>
    <p:sldId id="315" r:id="rId19"/>
    <p:sldId id="316" r:id="rId20"/>
    <p:sldId id="317" r:id="rId21"/>
    <p:sldId id="319" r:id="rId22"/>
    <p:sldId id="320" r:id="rId23"/>
    <p:sldId id="321" r:id="rId24"/>
    <p:sldId id="322" r:id="rId25"/>
    <p:sldId id="323" r:id="rId26"/>
    <p:sldId id="325" r:id="rId27"/>
    <p:sldId id="326" r:id="rId28"/>
    <p:sldId id="327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29" r:id="rId37"/>
    <p:sldId id="328" r:id="rId38"/>
    <p:sldId id="337" r:id="rId39"/>
    <p:sldId id="350" r:id="rId40"/>
    <p:sldId id="351" r:id="rId41"/>
    <p:sldId id="352" r:id="rId42"/>
    <p:sldId id="353" r:id="rId43"/>
    <p:sldId id="338" r:id="rId44"/>
    <p:sldId id="339" r:id="rId45"/>
    <p:sldId id="340" r:id="rId46"/>
    <p:sldId id="341" r:id="rId47"/>
    <p:sldId id="342" r:id="rId48"/>
    <p:sldId id="343" r:id="rId49"/>
    <p:sldId id="346" r:id="rId50"/>
    <p:sldId id="344" r:id="rId51"/>
    <p:sldId id="348" r:id="rId52"/>
    <p:sldId id="349" r:id="rId53"/>
    <p:sldId id="34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E0837-1F38-4F60-B73D-2DFABD28899D}" type="datetimeFigureOut">
              <a:rPr lang="en-US" smtClean="0"/>
              <a:pPr/>
              <a:t>1/28/2019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E927E-B3E7-4906-89BC-EAD042CCA44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congenital ventricular </a:t>
            </a:r>
            <a:r>
              <a:rPr lang="en-I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septal</a:t>
            </a:r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defects of the heart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E927E-B3E7-4906-89BC-EAD042CCA444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E927E-B3E7-4906-89BC-EAD042CCA444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VE was unaware of </a:t>
            </a:r>
            <a:r>
              <a:rPr lang="en-IN" dirty="0" err="1" smtClean="0"/>
              <a:t>rt</a:t>
            </a:r>
            <a:r>
              <a:rPr lang="en-IN" dirty="0" smtClean="0"/>
              <a:t> to </a:t>
            </a:r>
            <a:r>
              <a:rPr lang="en-IN" dirty="0" err="1" smtClean="0"/>
              <a:t>lt</a:t>
            </a:r>
            <a:r>
              <a:rPr lang="en-IN" dirty="0" smtClean="0"/>
              <a:t> shunt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E927E-B3E7-4906-89BC-EAD042CCA444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Pulm</a:t>
            </a:r>
            <a:r>
              <a:rPr lang="en-IN" dirty="0" smtClean="0"/>
              <a:t> infarction from </a:t>
            </a:r>
            <a:r>
              <a:rPr lang="en-IN" dirty="0" err="1" smtClean="0"/>
              <a:t>thombosis</a:t>
            </a:r>
            <a:endParaRPr lang="en-IN" dirty="0" smtClean="0"/>
          </a:p>
          <a:p>
            <a:r>
              <a:rPr lang="en-IN" dirty="0" smtClean="0"/>
              <a:t>Late onset – atherosclerosis </a:t>
            </a:r>
            <a:r>
              <a:rPr lang="en-IN" dirty="0" err="1" smtClean="0"/>
              <a:t>polycythemia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E927E-B3E7-4906-89BC-EAD042CCA444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E927E-B3E7-4906-89BC-EAD042CCA444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228696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‘Die angeborenen Defecte der Kammerscheidewand</a:t>
            </a:r>
            <a:br>
              <a:rPr lang="de-DE" dirty="0" smtClean="0"/>
            </a:br>
            <a:r>
              <a:rPr lang="en-IN" dirty="0" smtClean="0"/>
              <a:t>des </a:t>
            </a:r>
            <a:r>
              <a:rPr lang="en-IN" dirty="0" err="1" smtClean="0"/>
              <a:t>Herzens</a:t>
            </a:r>
            <a:r>
              <a:rPr lang="en-IN" dirty="0" smtClean="0"/>
              <a:t>’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2000" dirty="0" smtClean="0"/>
              <a:t> Z. klin. Med., 32, Suppl.- Heft, 1-28, 1897.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1907</a:t>
            </a:r>
          </a:p>
          <a:p>
            <a:endParaRPr lang="en-IN" dirty="0" smtClean="0"/>
          </a:p>
          <a:p>
            <a:r>
              <a:rPr lang="en-IN" dirty="0" smtClean="0"/>
              <a:t>Born in India</a:t>
            </a:r>
          </a:p>
          <a:p>
            <a:endParaRPr lang="en-IN" dirty="0" smtClean="0"/>
          </a:p>
          <a:p>
            <a:r>
              <a:rPr lang="en-IN" dirty="0" smtClean="0"/>
              <a:t>Died in 1962</a:t>
            </a:r>
          </a:p>
          <a:p>
            <a:r>
              <a:rPr lang="en-IN" dirty="0" smtClean="0"/>
              <a:t>AWMI</a:t>
            </a:r>
          </a:p>
          <a:p>
            <a:endParaRPr lang="en-IN" dirty="0" smtClean="0"/>
          </a:p>
          <a:p>
            <a:r>
              <a:rPr lang="en-IN" dirty="0" smtClean="0"/>
              <a:t>Coined the term “</a:t>
            </a:r>
            <a:r>
              <a:rPr lang="en-IN" dirty="0" err="1" smtClean="0"/>
              <a:t>Eisenmenger</a:t>
            </a:r>
            <a:r>
              <a:rPr lang="en-IN" dirty="0" smtClean="0"/>
              <a:t> Syndrome”</a:t>
            </a:r>
            <a:endParaRPr lang="en-IN" dirty="0"/>
          </a:p>
        </p:txBody>
      </p:sp>
      <p:sp>
        <p:nvSpPr>
          <p:cNvPr id="3" name="object 3"/>
          <p:cNvSpPr/>
          <p:nvPr/>
        </p:nvSpPr>
        <p:spPr>
          <a:xfrm>
            <a:off x="609600" y="1447800"/>
            <a:ext cx="37338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3379" y="838961"/>
            <a:ext cx="1314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D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Paul Wood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1947 -  Bing et al</a:t>
            </a:r>
          </a:p>
          <a:p>
            <a:pPr lvl="1"/>
            <a:r>
              <a:rPr lang="en-IN" dirty="0" smtClean="0"/>
              <a:t>5 cases</a:t>
            </a:r>
          </a:p>
          <a:p>
            <a:pPr lvl="1"/>
            <a:r>
              <a:rPr lang="en-IN" dirty="0" err="1" smtClean="0"/>
              <a:t>Pulm</a:t>
            </a:r>
            <a:r>
              <a:rPr lang="en-IN" dirty="0" smtClean="0"/>
              <a:t> pressures at systemic level</a:t>
            </a:r>
          </a:p>
          <a:p>
            <a:pPr lvl="1"/>
            <a:r>
              <a:rPr lang="en-IN" dirty="0" smtClean="0"/>
              <a:t>Bidirectional shunt</a:t>
            </a:r>
          </a:p>
          <a:p>
            <a:endParaRPr lang="en-IN" dirty="0" smtClean="0"/>
          </a:p>
          <a:p>
            <a:r>
              <a:rPr lang="en-IN" dirty="0" smtClean="0"/>
              <a:t>1950 - </a:t>
            </a:r>
            <a:r>
              <a:rPr lang="en-IN" dirty="0" err="1" smtClean="0"/>
              <a:t>Burchell</a:t>
            </a:r>
            <a:endParaRPr lang="en-IN" dirty="0" smtClean="0"/>
          </a:p>
          <a:p>
            <a:r>
              <a:rPr lang="en-IN" dirty="0" smtClean="0"/>
              <a:t>1950, 1952 - Wood</a:t>
            </a:r>
          </a:p>
          <a:p>
            <a:r>
              <a:rPr lang="en-IN" dirty="0" smtClean="0"/>
              <a:t>1951 – </a:t>
            </a:r>
            <a:r>
              <a:rPr lang="en-IN" dirty="0" err="1" smtClean="0"/>
              <a:t>Selzer</a:t>
            </a:r>
            <a:endParaRPr lang="en-IN" dirty="0" smtClean="0"/>
          </a:p>
          <a:p>
            <a:r>
              <a:rPr lang="en-IN" dirty="0" smtClean="0"/>
              <a:t>1953- </a:t>
            </a:r>
            <a:r>
              <a:rPr lang="en-IN" dirty="0" err="1" smtClean="0"/>
              <a:t>Soulie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807889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70580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47800" y="50292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The syndrome described is </a:t>
            </a:r>
            <a:r>
              <a:rPr lang="en-IN" dirty="0" err="1" smtClean="0"/>
              <a:t>Pulm</a:t>
            </a:r>
            <a:r>
              <a:rPr lang="en-IN" dirty="0" smtClean="0"/>
              <a:t> HTN with Reversed or Bidirectional Shunt</a:t>
            </a:r>
          </a:p>
          <a:p>
            <a:pPr algn="ctr"/>
            <a:endParaRPr lang="en-IN" dirty="0" smtClean="0"/>
          </a:p>
          <a:p>
            <a:pPr algn="ctr"/>
            <a:r>
              <a:rPr lang="en-IN" b="1" dirty="0" smtClean="0"/>
              <a:t>It matters very little where the shunt happens to be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698424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Total period -11 years</a:t>
            </a:r>
          </a:p>
          <a:p>
            <a:r>
              <a:rPr lang="en-IN" dirty="0" smtClean="0"/>
              <a:t>Total cases – 127</a:t>
            </a:r>
          </a:p>
          <a:p>
            <a:r>
              <a:rPr lang="en-IN" dirty="0" smtClean="0"/>
              <a:t>Death – 18</a:t>
            </a:r>
          </a:p>
          <a:p>
            <a:r>
              <a:rPr lang="en-IN" dirty="0" smtClean="0"/>
              <a:t>Autopsy – 15</a:t>
            </a:r>
          </a:p>
          <a:p>
            <a:endParaRPr lang="en-IN" dirty="0" smtClean="0"/>
          </a:p>
          <a:p>
            <a:r>
              <a:rPr lang="en-IN" dirty="0" smtClean="0"/>
              <a:t>38 autopsy results from Britain</a:t>
            </a:r>
          </a:p>
          <a:p>
            <a:endParaRPr lang="en-IN" dirty="0" smtClean="0"/>
          </a:p>
          <a:p>
            <a:r>
              <a:rPr lang="en-IN" dirty="0" smtClean="0"/>
              <a:t>Total – 53 cases for study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Age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84440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Sex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1791" y="1481138"/>
            <a:ext cx="506041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Onset of ES</a:t>
            </a: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797654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Symptoms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Effort intolerance +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PDA- ES - best tolerated </a:t>
            </a:r>
          </a:p>
          <a:p>
            <a:endParaRPr lang="en-IN" dirty="0" smtClean="0"/>
          </a:p>
          <a:p>
            <a:r>
              <a:rPr lang="en-IN" dirty="0" smtClean="0"/>
              <a:t>Angina, Syncope, </a:t>
            </a:r>
            <a:r>
              <a:rPr lang="en-IN" dirty="0" err="1" smtClean="0"/>
              <a:t>Hemoptysis</a:t>
            </a:r>
            <a:r>
              <a:rPr lang="en-IN" dirty="0" smtClean="0"/>
              <a:t>, CHF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533400" y="533399"/>
            <a:ext cx="3581400" cy="558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 smtClean="0"/>
              <a:t>Victor </a:t>
            </a:r>
            <a:r>
              <a:rPr lang="en-IN" dirty="0" err="1" smtClean="0"/>
              <a:t>Eisenmenger</a:t>
            </a:r>
            <a:endParaRPr lang="en-IN" dirty="0" smtClean="0"/>
          </a:p>
          <a:p>
            <a:r>
              <a:rPr lang="en-IN" dirty="0" smtClean="0"/>
              <a:t>[1864-1932]</a:t>
            </a:r>
          </a:p>
          <a:p>
            <a:endParaRPr lang="en-IN" dirty="0" smtClean="0"/>
          </a:p>
          <a:p>
            <a:r>
              <a:rPr lang="en-IN" dirty="0" smtClean="0"/>
              <a:t>Austrian Physician</a:t>
            </a:r>
          </a:p>
          <a:p>
            <a:endParaRPr lang="en-IN" dirty="0" smtClean="0"/>
          </a:p>
          <a:p>
            <a:r>
              <a:rPr lang="en-IN" dirty="0" smtClean="0"/>
              <a:t>1897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Hemoptysis</a:t>
            </a:r>
            <a:endParaRPr lang="en-IN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 bwMode="auto">
          <a:xfrm>
            <a:off x="457200" y="1579385"/>
            <a:ext cx="4040188" cy="36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IN" dirty="0" err="1" smtClean="0"/>
              <a:t>Eisenmenger</a:t>
            </a:r>
            <a:r>
              <a:rPr lang="en-IN" dirty="0" smtClean="0"/>
              <a:t> Complex</a:t>
            </a:r>
          </a:p>
          <a:p>
            <a:pPr lvl="1"/>
            <a:r>
              <a:rPr lang="en-IN" dirty="0" smtClean="0"/>
              <a:t>33%</a:t>
            </a:r>
          </a:p>
          <a:p>
            <a:pPr lvl="1"/>
            <a:r>
              <a:rPr lang="en-IN" dirty="0" smtClean="0"/>
              <a:t>Never before 24yrs</a:t>
            </a:r>
          </a:p>
          <a:p>
            <a:pPr lvl="1"/>
            <a:r>
              <a:rPr lang="en-IN" dirty="0" smtClean="0"/>
              <a:t>100% by 40yrs</a:t>
            </a:r>
          </a:p>
          <a:p>
            <a:pPr lvl="1"/>
            <a:endParaRPr lang="en-IN" dirty="0" smtClean="0"/>
          </a:p>
          <a:p>
            <a:r>
              <a:rPr lang="en-IN" dirty="0" smtClean="0"/>
              <a:t>25% of ASD-ES</a:t>
            </a:r>
          </a:p>
          <a:p>
            <a:endParaRPr lang="en-IN" dirty="0" smtClean="0"/>
          </a:p>
          <a:p>
            <a:r>
              <a:rPr lang="en-IN" dirty="0" smtClean="0"/>
              <a:t>4% of </a:t>
            </a:r>
            <a:r>
              <a:rPr lang="en-IN" dirty="0" err="1" smtClean="0"/>
              <a:t>Pri</a:t>
            </a:r>
            <a:r>
              <a:rPr lang="en-IN" dirty="0" smtClean="0"/>
              <a:t> PAH</a:t>
            </a:r>
          </a:p>
          <a:p>
            <a:endParaRPr lang="en-IN" dirty="0" smtClean="0"/>
          </a:p>
          <a:p>
            <a:r>
              <a:rPr lang="en-IN" dirty="0" smtClean="0"/>
              <a:t>Large </a:t>
            </a:r>
            <a:r>
              <a:rPr lang="en-IN" dirty="0" err="1" smtClean="0"/>
              <a:t>hemoptysis</a:t>
            </a:r>
            <a:r>
              <a:rPr lang="en-IN" dirty="0" smtClean="0"/>
              <a:t> – </a:t>
            </a:r>
            <a:r>
              <a:rPr lang="en-IN" dirty="0" err="1" smtClean="0"/>
              <a:t>imm</a:t>
            </a:r>
            <a:r>
              <a:rPr lang="en-IN" dirty="0" smtClean="0"/>
              <a:t> death -29% of 42 deaths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Cyanosis</a:t>
            </a:r>
          </a:p>
          <a:p>
            <a:r>
              <a:rPr lang="en-IN" dirty="0" smtClean="0"/>
              <a:t>Clubbing</a:t>
            </a:r>
          </a:p>
          <a:p>
            <a:r>
              <a:rPr lang="en-IN" dirty="0" err="1" smtClean="0"/>
              <a:t>Polycythaemia</a:t>
            </a:r>
            <a:endParaRPr lang="en-IN" dirty="0" smtClean="0"/>
          </a:p>
          <a:p>
            <a:r>
              <a:rPr lang="en-IN" dirty="0" smtClean="0"/>
              <a:t>Differential Cyanosis –seen in 50% of PDA-ES</a:t>
            </a:r>
          </a:p>
          <a:p>
            <a:r>
              <a:rPr lang="en-IN" dirty="0" smtClean="0"/>
              <a:t>Squatting</a:t>
            </a:r>
          </a:p>
          <a:p>
            <a:pPr lvl="1"/>
            <a:r>
              <a:rPr lang="en-IN" dirty="0" smtClean="0"/>
              <a:t>Uncommon, when + usually </a:t>
            </a:r>
            <a:r>
              <a:rPr lang="en-IN" dirty="0" err="1" smtClean="0"/>
              <a:t>a/w</a:t>
            </a:r>
            <a:r>
              <a:rPr lang="en-IN" dirty="0" smtClean="0"/>
              <a:t> VSD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5 Facets of Arterial </a:t>
            </a:r>
            <a:r>
              <a:rPr lang="en-IN" dirty="0" err="1" smtClean="0"/>
              <a:t>desaturation</a:t>
            </a: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343400"/>
            <a:ext cx="7696200" cy="14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Jugular Venous Pressure &amp; Pulse</a:t>
            </a:r>
          </a:p>
          <a:p>
            <a:pPr lvl="1"/>
            <a:r>
              <a:rPr lang="en-IN" dirty="0" smtClean="0"/>
              <a:t>Commonly normal</a:t>
            </a:r>
          </a:p>
          <a:p>
            <a:pPr lvl="1"/>
            <a:r>
              <a:rPr lang="en-IN" dirty="0" smtClean="0"/>
              <a:t>Small dominant a wave – 20-25% of each subtype</a:t>
            </a:r>
          </a:p>
          <a:p>
            <a:pPr lvl="1"/>
            <a:r>
              <a:rPr lang="en-IN" dirty="0" smtClean="0"/>
              <a:t>Giant a wave seen in 18% of ASD-ES</a:t>
            </a:r>
          </a:p>
          <a:p>
            <a:r>
              <a:rPr lang="en-IN" dirty="0" smtClean="0"/>
              <a:t>Right </a:t>
            </a:r>
            <a:r>
              <a:rPr lang="en-IN" dirty="0" err="1" smtClean="0"/>
              <a:t>atrial</a:t>
            </a:r>
            <a:r>
              <a:rPr lang="en-IN" dirty="0" smtClean="0"/>
              <a:t> Gallop</a:t>
            </a:r>
          </a:p>
          <a:p>
            <a:pPr lvl="1"/>
            <a:r>
              <a:rPr lang="en-IN" dirty="0" smtClean="0"/>
              <a:t>38% of ASD-ES</a:t>
            </a:r>
          </a:p>
          <a:p>
            <a:pPr lvl="1"/>
            <a:r>
              <a:rPr lang="en-IN" dirty="0" smtClean="0"/>
              <a:t>2-3% of others</a:t>
            </a:r>
          </a:p>
          <a:p>
            <a:r>
              <a:rPr lang="en-IN" dirty="0" smtClean="0"/>
              <a:t>S2 – single in 55% of VSD-ES</a:t>
            </a:r>
          </a:p>
          <a:p>
            <a:pPr lvl="1"/>
            <a:r>
              <a:rPr lang="en-IN" dirty="0" smtClean="0"/>
              <a:t>Close split S2- indeterminate</a:t>
            </a:r>
          </a:p>
          <a:p>
            <a:pPr lvl="1"/>
            <a:r>
              <a:rPr lang="en-IN" dirty="0" smtClean="0"/>
              <a:t>Obvious or wide split – favoured ASD-PAH -86% of cases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Paroxysmal AT or flutter(rarely fibrillation)</a:t>
            </a:r>
          </a:p>
          <a:p>
            <a:pPr lvl="1"/>
            <a:r>
              <a:rPr lang="en-IN" dirty="0" smtClean="0"/>
              <a:t>20% of ASD-ES</a:t>
            </a:r>
          </a:p>
          <a:p>
            <a:pPr lvl="1"/>
            <a:r>
              <a:rPr lang="en-IN" dirty="0" smtClean="0"/>
              <a:t>None in VSD-ES</a:t>
            </a:r>
          </a:p>
          <a:p>
            <a:pPr lvl="1"/>
            <a:r>
              <a:rPr lang="en-IN" dirty="0" smtClean="0"/>
              <a:t>5% of PDA-ES</a:t>
            </a:r>
          </a:p>
          <a:p>
            <a:r>
              <a:rPr lang="en-IN" dirty="0" smtClean="0"/>
              <a:t>RV dominance seen in 80% of ASD-ES</a:t>
            </a:r>
          </a:p>
          <a:p>
            <a:pPr lvl="1"/>
            <a:r>
              <a:rPr lang="en-IN" dirty="0" smtClean="0"/>
              <a:t>44% when shunt elsewhere</a:t>
            </a:r>
          </a:p>
          <a:p>
            <a:pPr lvl="1"/>
            <a:r>
              <a:rPr lang="en-IN" dirty="0" smtClean="0"/>
              <a:t>Some evidence of LV enlargement in addition to RV with large biphasic </a:t>
            </a:r>
            <a:r>
              <a:rPr lang="en-IN" dirty="0" err="1" smtClean="0"/>
              <a:t>clx</a:t>
            </a:r>
            <a:r>
              <a:rPr lang="en-IN" dirty="0" smtClean="0"/>
              <a:t> in chest leads</a:t>
            </a:r>
            <a:r>
              <a:rPr lang="en-IN" dirty="0" smtClean="0">
                <a:sym typeface="Wingdings" pitchFamily="2" charset="2"/>
              </a:rPr>
              <a:t></a:t>
            </a:r>
            <a:r>
              <a:rPr lang="en-IN" dirty="0" smtClean="0"/>
              <a:t> PDA-ES</a:t>
            </a:r>
          </a:p>
          <a:p>
            <a:r>
              <a:rPr lang="en-IN" dirty="0" smtClean="0"/>
              <a:t>Q in V5,V6</a:t>
            </a:r>
          </a:p>
          <a:p>
            <a:pPr lvl="1"/>
            <a:r>
              <a:rPr lang="en-IN" dirty="0" smtClean="0"/>
              <a:t>Present in 82% of PDA-ES</a:t>
            </a:r>
          </a:p>
          <a:p>
            <a:pPr lvl="1"/>
            <a:r>
              <a:rPr lang="en-IN" dirty="0" smtClean="0"/>
              <a:t>Absent in 87% of ASD-ES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ECG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err="1" smtClean="0"/>
              <a:t>Rt</a:t>
            </a:r>
            <a:r>
              <a:rPr lang="en-IN" dirty="0" smtClean="0"/>
              <a:t> Aortic Arch - 16% of VSD-ES</a:t>
            </a:r>
          </a:p>
          <a:p>
            <a:endParaRPr lang="en-IN" dirty="0" smtClean="0"/>
          </a:p>
          <a:p>
            <a:r>
              <a:rPr lang="en-IN" dirty="0" smtClean="0"/>
              <a:t>Rounded shadow overlying the aortic knuckle [double edged app </a:t>
            </a:r>
            <a:r>
              <a:rPr lang="en-IN" dirty="0" smtClean="0">
                <a:sym typeface="Wingdings" pitchFamily="2" charset="2"/>
              </a:rPr>
              <a:t> representing the duct itself</a:t>
            </a:r>
            <a:r>
              <a:rPr lang="en-IN" dirty="0" smtClean="0"/>
              <a:t>] </a:t>
            </a:r>
          </a:p>
          <a:p>
            <a:r>
              <a:rPr lang="en-IN" dirty="0" err="1" smtClean="0"/>
              <a:t>Ductal</a:t>
            </a:r>
            <a:r>
              <a:rPr lang="en-IN" dirty="0" smtClean="0"/>
              <a:t> calcification</a:t>
            </a:r>
          </a:p>
          <a:p>
            <a:endParaRPr lang="en-IN" dirty="0" smtClean="0"/>
          </a:p>
          <a:p>
            <a:r>
              <a:rPr lang="en-IN" dirty="0" err="1" smtClean="0"/>
              <a:t>Cardiomegaly</a:t>
            </a:r>
            <a:r>
              <a:rPr lang="en-IN" dirty="0" smtClean="0"/>
              <a:t> – MC with ASD-ES 85%</a:t>
            </a:r>
          </a:p>
          <a:p>
            <a:endParaRPr lang="en-IN" dirty="0" smtClean="0"/>
          </a:p>
          <a:p>
            <a:r>
              <a:rPr lang="en-IN" dirty="0" smtClean="0"/>
              <a:t>Diminished </a:t>
            </a:r>
            <a:r>
              <a:rPr lang="en-IN" dirty="0" err="1" smtClean="0"/>
              <a:t>Pulm</a:t>
            </a:r>
            <a:r>
              <a:rPr lang="en-IN" dirty="0" smtClean="0"/>
              <a:t> Vascular markings beyond the dilated main </a:t>
            </a:r>
            <a:r>
              <a:rPr lang="en-IN" dirty="0" err="1" smtClean="0"/>
              <a:t>hilar</a:t>
            </a:r>
            <a:r>
              <a:rPr lang="en-IN" dirty="0" smtClean="0"/>
              <a:t> branches &gt;60% all </a:t>
            </a:r>
            <a:r>
              <a:rPr lang="en-IN" dirty="0" err="1" smtClean="0"/>
              <a:t>grps</a:t>
            </a:r>
            <a:endParaRPr lang="en-I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CXR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3962400" cy="326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8022" y="3352800"/>
            <a:ext cx="587357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 smtClean="0"/>
              <a:t>Eisenmenger</a:t>
            </a:r>
            <a:r>
              <a:rPr lang="en-IN" dirty="0" smtClean="0"/>
              <a:t> Syndrome-Definition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804684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“Maude Abbott” coined the term</a:t>
            </a:r>
          </a:p>
          <a:p>
            <a:endParaRPr lang="en-IN" dirty="0" smtClean="0"/>
          </a:p>
          <a:p>
            <a:r>
              <a:rPr lang="en-IN" dirty="0" smtClean="0"/>
              <a:t>VSD with reversed shunt in the absence of Pulmonary </a:t>
            </a:r>
            <a:r>
              <a:rPr lang="en-IN" dirty="0" err="1" smtClean="0"/>
              <a:t>stenosis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err="1" smtClean="0"/>
              <a:t>Rt</a:t>
            </a:r>
            <a:r>
              <a:rPr lang="en-IN" dirty="0" smtClean="0"/>
              <a:t> to Lt shunt </a:t>
            </a:r>
          </a:p>
          <a:p>
            <a:pPr lvl="1"/>
            <a:r>
              <a:rPr lang="en-IN" dirty="0" smtClean="0"/>
              <a:t>Initially attributed to the over riding aorta</a:t>
            </a:r>
          </a:p>
          <a:p>
            <a:pPr lvl="1"/>
            <a:r>
              <a:rPr lang="en-IN" dirty="0" smtClean="0"/>
              <a:t>Later found to be d/t increased PVR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Eisenmenger</a:t>
            </a:r>
            <a:r>
              <a:rPr lang="en-IN" dirty="0" smtClean="0"/>
              <a:t> Complex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Dye dilution Curve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447800"/>
            <a:ext cx="3352800" cy="446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PDA &lt;5mm</a:t>
            </a:r>
          </a:p>
          <a:p>
            <a:r>
              <a:rPr lang="en-IN" dirty="0" smtClean="0"/>
              <a:t>VSD &lt;1cm</a:t>
            </a:r>
          </a:p>
          <a:p>
            <a:r>
              <a:rPr lang="en-IN" dirty="0" smtClean="0"/>
              <a:t>ASD ~ 3cm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Size of the defect</a:t>
            </a: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599" y="3048000"/>
            <a:ext cx="747490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1888-Etienne Louis Arthur </a:t>
            </a:r>
            <a:r>
              <a:rPr lang="en-IN" dirty="0" err="1" smtClean="0"/>
              <a:t>Fallot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1944- First BTT shunt surgery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time frame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5600" marR="13335" indent="-342900">
              <a:lnSpc>
                <a:spcPct val="100000"/>
              </a:lnSpc>
              <a:spcBef>
                <a:spcPts val="100"/>
              </a:spcBef>
            </a:pPr>
            <a:r>
              <a:rPr lang="en-IN" dirty="0" smtClean="0">
                <a:cs typeface="Arial"/>
              </a:rPr>
              <a:t>In </a:t>
            </a:r>
            <a:r>
              <a:rPr lang="en-IN" dirty="0" err="1" smtClean="0">
                <a:cs typeface="Arial"/>
              </a:rPr>
              <a:t>fetus</a:t>
            </a:r>
            <a:r>
              <a:rPr lang="en-IN" dirty="0" smtClean="0">
                <a:cs typeface="Arial"/>
              </a:rPr>
              <a:t> / </a:t>
            </a:r>
            <a:r>
              <a:rPr lang="en-IN" spc="-5" dirty="0" smtClean="0">
                <a:cs typeface="Arial"/>
              </a:rPr>
              <a:t>neonates: </a:t>
            </a:r>
          </a:p>
          <a:p>
            <a:pPr marL="611632" marR="13335" lvl="1" indent="-342900">
              <a:spcBef>
                <a:spcPts val="100"/>
              </a:spcBef>
            </a:pPr>
            <a:r>
              <a:rPr lang="en-IN" spc="-5" dirty="0" smtClean="0">
                <a:cs typeface="Arial"/>
              </a:rPr>
              <a:t>Elastic </a:t>
            </a:r>
            <a:r>
              <a:rPr lang="en-IN" spc="-5" dirty="0" err="1" smtClean="0">
                <a:cs typeface="Arial"/>
              </a:rPr>
              <a:t>fibers</a:t>
            </a:r>
            <a:r>
              <a:rPr lang="en-IN" spc="-5" dirty="0" smtClean="0">
                <a:cs typeface="Arial"/>
              </a:rPr>
              <a:t> in </a:t>
            </a:r>
            <a:r>
              <a:rPr lang="en-IN" spc="-65" dirty="0" smtClean="0">
                <a:cs typeface="Arial"/>
              </a:rPr>
              <a:t>PA – long &amp; </a:t>
            </a:r>
            <a:r>
              <a:rPr lang="en-IN" spc="-5" dirty="0" smtClean="0">
                <a:cs typeface="Arial"/>
              </a:rPr>
              <a:t>densely packed ~ Aorta</a:t>
            </a:r>
          </a:p>
          <a:p>
            <a:pPr marL="355600" marR="13335" indent="-342900">
              <a:spcBef>
                <a:spcPts val="100"/>
              </a:spcBef>
            </a:pPr>
            <a:endParaRPr lang="en-IN" spc="-5" dirty="0" smtClean="0">
              <a:cs typeface="Arial"/>
            </a:endParaRPr>
          </a:p>
          <a:p>
            <a:pPr marL="355600" marR="13335" indent="-342900">
              <a:spcBef>
                <a:spcPts val="100"/>
              </a:spcBef>
            </a:pPr>
            <a:r>
              <a:rPr lang="en-IN" spc="-5" dirty="0" smtClean="0">
                <a:cs typeface="Arial"/>
                <a:sym typeface="Wingdings" pitchFamily="2" charset="2"/>
              </a:rPr>
              <a:t>Fall in PVR </a:t>
            </a:r>
            <a:r>
              <a:rPr lang="en-IN" spc="-5" dirty="0" err="1" smtClean="0">
                <a:cs typeface="Arial"/>
              </a:rPr>
              <a:t>Fibers</a:t>
            </a:r>
            <a:r>
              <a:rPr lang="en-IN" spc="-5" dirty="0" smtClean="0">
                <a:cs typeface="Arial"/>
              </a:rPr>
              <a:t> </a:t>
            </a:r>
            <a:r>
              <a:rPr lang="en-IN" spc="-5" dirty="0" err="1" smtClean="0">
                <a:cs typeface="Arial"/>
              </a:rPr>
              <a:t>break</a:t>
            </a:r>
            <a:r>
              <a:rPr lang="en-IN" dirty="0" err="1" smtClean="0">
                <a:cs typeface="Arial"/>
              </a:rPr>
              <a:t>,shorten</a:t>
            </a:r>
            <a:r>
              <a:rPr lang="en-IN" dirty="0" smtClean="0">
                <a:cs typeface="Arial"/>
              </a:rPr>
              <a:t> &amp; </a:t>
            </a:r>
            <a:r>
              <a:rPr lang="en-IN" spc="-110" dirty="0" smtClean="0">
                <a:cs typeface="Arial"/>
              </a:rPr>
              <a:t>loosen up</a:t>
            </a:r>
          </a:p>
          <a:p>
            <a:pPr marL="355600" marR="13335" indent="-342900">
              <a:spcBef>
                <a:spcPts val="100"/>
              </a:spcBef>
            </a:pPr>
            <a:endParaRPr lang="en-IN" spc="-110" dirty="0" smtClean="0">
              <a:cs typeface="Arial"/>
            </a:endParaRPr>
          </a:p>
          <a:p>
            <a:pPr marL="355600" marR="13335" indent="-342900">
              <a:spcBef>
                <a:spcPts val="100"/>
              </a:spcBef>
            </a:pPr>
            <a:r>
              <a:rPr lang="en-IN" spc="-95" dirty="0" smtClean="0">
                <a:cs typeface="Arial"/>
              </a:rPr>
              <a:t>PA </a:t>
            </a:r>
            <a:r>
              <a:rPr lang="en-IN" spc="-5" dirty="0" smtClean="0">
                <a:cs typeface="Arial"/>
              </a:rPr>
              <a:t>in VSD &amp; </a:t>
            </a:r>
            <a:r>
              <a:rPr lang="en-IN" dirty="0" smtClean="0">
                <a:cs typeface="Arial"/>
              </a:rPr>
              <a:t>PDA </a:t>
            </a:r>
          </a:p>
          <a:p>
            <a:pPr marL="611632" marR="13335" lvl="1" indent="-342900">
              <a:spcBef>
                <a:spcPts val="100"/>
              </a:spcBef>
            </a:pPr>
            <a:r>
              <a:rPr lang="en-IN" spc="-5" dirty="0" smtClean="0">
                <a:cs typeface="Arial"/>
              </a:rPr>
              <a:t>Resembled foetal </a:t>
            </a:r>
            <a:r>
              <a:rPr lang="en-IN" dirty="0" smtClean="0">
                <a:cs typeface="Arial"/>
              </a:rPr>
              <a:t>(aortic )</a:t>
            </a:r>
            <a:r>
              <a:rPr lang="en-IN" spc="-30" dirty="0" smtClean="0">
                <a:cs typeface="Arial"/>
              </a:rPr>
              <a:t> </a:t>
            </a:r>
            <a:r>
              <a:rPr lang="en-IN" spc="-5" dirty="0" smtClean="0">
                <a:cs typeface="Arial"/>
              </a:rPr>
              <a:t>pattern</a:t>
            </a:r>
          </a:p>
          <a:p>
            <a:pPr marL="611632" marR="13335" lvl="1" indent="-342900">
              <a:spcBef>
                <a:spcPts val="100"/>
              </a:spcBef>
            </a:pPr>
            <a:endParaRPr lang="en-IN" spc="-5" dirty="0" smtClean="0">
              <a:cs typeface="Arial"/>
            </a:endParaRPr>
          </a:p>
          <a:p>
            <a:pPr marL="355600" marR="13335" indent="-342900">
              <a:spcBef>
                <a:spcPts val="100"/>
              </a:spcBef>
            </a:pPr>
            <a:r>
              <a:rPr lang="en-IN" spc="-5" dirty="0" smtClean="0">
                <a:cs typeface="Arial"/>
              </a:rPr>
              <a:t>In ASD &amp; all acquired PAH</a:t>
            </a:r>
          </a:p>
          <a:p>
            <a:pPr marL="611632" marR="13335" lvl="1" indent="-342900">
              <a:spcBef>
                <a:spcPts val="100"/>
              </a:spcBef>
            </a:pPr>
            <a:r>
              <a:rPr lang="en-IN" spc="-5" dirty="0" smtClean="0">
                <a:cs typeface="Arial"/>
              </a:rPr>
              <a:t>Normal</a:t>
            </a:r>
            <a:r>
              <a:rPr lang="en-IN" spc="35" dirty="0" smtClean="0">
                <a:cs typeface="Arial"/>
              </a:rPr>
              <a:t> </a:t>
            </a:r>
            <a:r>
              <a:rPr lang="en-IN" spc="-95" dirty="0" smtClean="0">
                <a:cs typeface="Arial"/>
              </a:rPr>
              <a:t>PA appearance</a:t>
            </a:r>
          </a:p>
          <a:p>
            <a:pPr marL="611632" marR="13335" lvl="1" indent="-342900" algn="r">
              <a:spcBef>
                <a:spcPts val="100"/>
              </a:spcBef>
            </a:pPr>
            <a:r>
              <a:rPr lang="en-IN" spc="-95" dirty="0" smtClean="0">
                <a:cs typeface="Arial"/>
              </a:rPr>
              <a:t>- Heath[1958]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Elastic arteries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err="1" smtClean="0"/>
              <a:t>Pulm</a:t>
            </a:r>
            <a:r>
              <a:rPr lang="en-IN" sz="2800" dirty="0" smtClean="0"/>
              <a:t> HTN in </a:t>
            </a:r>
            <a:r>
              <a:rPr lang="en-IN" sz="2800" dirty="0" err="1" smtClean="0"/>
              <a:t>Eisenmenger</a:t>
            </a:r>
            <a:r>
              <a:rPr lang="en-IN" sz="2800" dirty="0" smtClean="0"/>
              <a:t> Syndrome</a:t>
            </a:r>
          </a:p>
          <a:p>
            <a:pPr lvl="1"/>
            <a:r>
              <a:rPr lang="en-IN" sz="2800" dirty="0" smtClean="0"/>
              <a:t>VSD &amp; PDA – from birth</a:t>
            </a:r>
          </a:p>
          <a:p>
            <a:pPr lvl="1"/>
            <a:r>
              <a:rPr lang="en-IN" sz="2800" dirty="0" smtClean="0"/>
              <a:t>ASD – must be acquired </a:t>
            </a:r>
            <a:endParaRPr lang="en-IN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429000"/>
            <a:ext cx="672098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/>
          <a:lstStyle/>
          <a:p>
            <a:r>
              <a:rPr lang="en-IN" dirty="0" smtClean="0"/>
              <a:t>Muscular Arteries:</a:t>
            </a:r>
          </a:p>
          <a:p>
            <a:pPr lvl="1"/>
            <a:r>
              <a:rPr lang="en-IN" dirty="0" smtClean="0"/>
              <a:t>&lt;1mm diameter</a:t>
            </a:r>
          </a:p>
          <a:p>
            <a:pPr lvl="1"/>
            <a:r>
              <a:rPr lang="en-IN" dirty="0" smtClean="0"/>
              <a:t>Persistence of </a:t>
            </a:r>
            <a:r>
              <a:rPr lang="en-IN" dirty="0" err="1" smtClean="0"/>
              <a:t>fetal</a:t>
            </a:r>
            <a:r>
              <a:rPr lang="en-IN" dirty="0" smtClean="0"/>
              <a:t> type of muscular artery</a:t>
            </a:r>
          </a:p>
          <a:p>
            <a:pPr lvl="1"/>
            <a:r>
              <a:rPr lang="en-IN" dirty="0" smtClean="0"/>
              <a:t>Contributed to the high pulmonary vascular resistance</a:t>
            </a:r>
          </a:p>
          <a:p>
            <a:endParaRPr lang="en-IN" dirty="0" smtClean="0"/>
          </a:p>
          <a:p>
            <a:r>
              <a:rPr lang="en-IN" dirty="0" smtClean="0"/>
              <a:t>Arterioles:</a:t>
            </a:r>
          </a:p>
          <a:p>
            <a:pPr lvl="1"/>
            <a:r>
              <a:rPr lang="en-IN" dirty="0" smtClean="0"/>
              <a:t>&lt;100u in diameter</a:t>
            </a:r>
          </a:p>
          <a:p>
            <a:pPr lvl="1"/>
            <a:r>
              <a:rPr lang="en-IN" dirty="0" smtClean="0"/>
              <a:t>endothelium, single elastic layer &amp; adventitia</a:t>
            </a:r>
          </a:p>
          <a:p>
            <a:pPr lvl="1"/>
            <a:r>
              <a:rPr lang="en-IN" dirty="0" smtClean="0"/>
              <a:t>not supplied by muscle</a:t>
            </a:r>
          </a:p>
          <a:p>
            <a:pPr lvl="1"/>
            <a:r>
              <a:rPr lang="en-IN" dirty="0" smtClean="0"/>
              <a:t>Thin walled &amp; dilated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815079" algn="l"/>
              </a:tabLst>
            </a:pPr>
            <a:r>
              <a:rPr lang="en-IN" sz="2600" spc="-5" dirty="0" smtClean="0">
                <a:cs typeface="Arial"/>
              </a:rPr>
              <a:t>VSD - 1 of 12 </a:t>
            </a:r>
          </a:p>
          <a:p>
            <a:pPr marL="611632" marR="5080" lvl="1" indent="-342900">
              <a:spcBef>
                <a:spcPts val="100"/>
              </a:spcBef>
              <a:tabLst>
                <a:tab pos="3815079" algn="l"/>
              </a:tabLst>
            </a:pPr>
            <a:r>
              <a:rPr lang="en-IN" sz="2600" dirty="0" smtClean="0">
                <a:cs typeface="Arial"/>
              </a:rPr>
              <a:t>may </a:t>
            </a:r>
            <a:r>
              <a:rPr lang="en-IN" sz="2600" spc="-5" dirty="0" smtClean="0">
                <a:cs typeface="Arial"/>
              </a:rPr>
              <a:t>lead to high PVR &amp; reversed shunt </a:t>
            </a:r>
          </a:p>
          <a:p>
            <a:pPr marL="611632" marR="5080" lvl="1" indent="-342900">
              <a:spcBef>
                <a:spcPts val="100"/>
              </a:spcBef>
              <a:tabLst>
                <a:tab pos="3815079" algn="l"/>
              </a:tabLst>
            </a:pPr>
            <a:r>
              <a:rPr lang="en-IN" sz="2600" spc="-5" dirty="0" smtClean="0">
                <a:cs typeface="Arial"/>
              </a:rPr>
              <a:t>An overriding aorta or its physiological equivalent - </a:t>
            </a:r>
            <a:r>
              <a:rPr lang="en-IN" sz="2600" spc="-125" dirty="0" smtClean="0">
                <a:cs typeface="Arial"/>
              </a:rPr>
              <a:t>absent  </a:t>
            </a:r>
            <a:r>
              <a:rPr lang="en-IN" sz="2600" spc="-5" dirty="0" smtClean="0">
                <a:cs typeface="Arial"/>
              </a:rPr>
              <a:t>in 7 </a:t>
            </a:r>
            <a:r>
              <a:rPr lang="en-IN" sz="2600" dirty="0" smtClean="0">
                <a:cs typeface="Arial"/>
              </a:rPr>
              <a:t>of </a:t>
            </a:r>
            <a:r>
              <a:rPr lang="en-IN" sz="2600" spc="-5" dirty="0" smtClean="0">
                <a:cs typeface="Arial"/>
              </a:rPr>
              <a:t>these conditions</a:t>
            </a:r>
          </a:p>
          <a:p>
            <a:pPr marL="611632" marR="5080" lvl="1" indent="-342900">
              <a:spcBef>
                <a:spcPts val="100"/>
              </a:spcBef>
              <a:tabLst>
                <a:tab pos="3815079" algn="l"/>
              </a:tabLst>
            </a:pPr>
            <a:endParaRPr lang="en-IN" sz="2600" spc="-5" dirty="0" smtClean="0">
              <a:cs typeface="Arial"/>
            </a:endParaRPr>
          </a:p>
          <a:p>
            <a:pPr marL="355600" marR="5080" indent="-342900">
              <a:spcBef>
                <a:spcPts val="100"/>
              </a:spcBef>
              <a:tabLst>
                <a:tab pos="3815079" algn="l"/>
              </a:tabLst>
            </a:pPr>
            <a:r>
              <a:rPr lang="en-IN" sz="2600" spc="-5" dirty="0" smtClean="0">
                <a:cs typeface="Arial"/>
              </a:rPr>
              <a:t>PVR – High </a:t>
            </a:r>
            <a:r>
              <a:rPr lang="en-IN" sz="2600" spc="-5" dirty="0" smtClean="0">
                <a:cs typeface="Arial"/>
                <a:sym typeface="Wingdings" pitchFamily="2" charset="2"/>
              </a:rPr>
              <a:t> </a:t>
            </a:r>
            <a:r>
              <a:rPr lang="en-IN" sz="2600" spc="-5" dirty="0" smtClean="0">
                <a:cs typeface="Arial"/>
              </a:rPr>
              <a:t>SpO2 ~ 80%</a:t>
            </a:r>
          </a:p>
          <a:p>
            <a:pPr marL="355600" marR="5080" indent="-342900">
              <a:spcBef>
                <a:spcPts val="100"/>
              </a:spcBef>
              <a:tabLst>
                <a:tab pos="3815079" algn="l"/>
              </a:tabLst>
            </a:pPr>
            <a:endParaRPr lang="en-IN" sz="2600" spc="-5" dirty="0" smtClean="0">
              <a:cs typeface="Arial"/>
            </a:endParaRPr>
          </a:p>
          <a:p>
            <a:pPr marL="355600" marR="5080" indent="-342900">
              <a:spcBef>
                <a:spcPts val="100"/>
              </a:spcBef>
              <a:tabLst>
                <a:tab pos="3815079" algn="l"/>
              </a:tabLst>
            </a:pPr>
            <a:r>
              <a:rPr lang="en-IN" sz="2600" spc="-5" dirty="0" err="1" smtClean="0">
                <a:cs typeface="Arial"/>
              </a:rPr>
              <a:t>Eisenmenger</a:t>
            </a:r>
            <a:r>
              <a:rPr lang="en-IN" sz="2600" spc="-5" dirty="0" smtClean="0">
                <a:cs typeface="Arial"/>
              </a:rPr>
              <a:t> complex –classical</a:t>
            </a:r>
          </a:p>
          <a:p>
            <a:pPr marL="611632" marR="5080" lvl="1" indent="-342900">
              <a:spcBef>
                <a:spcPts val="100"/>
              </a:spcBef>
              <a:tabLst>
                <a:tab pos="3815079" algn="l"/>
              </a:tabLst>
            </a:pPr>
            <a:r>
              <a:rPr lang="en-IN" sz="2600" spc="-5" dirty="0" smtClean="0">
                <a:cs typeface="Arial"/>
              </a:rPr>
              <a:t>Defect in  muscular IVS</a:t>
            </a:r>
          </a:p>
          <a:p>
            <a:pPr marL="611632" marR="5080" lvl="1" indent="-342900">
              <a:spcBef>
                <a:spcPts val="100"/>
              </a:spcBef>
              <a:tabLst>
                <a:tab pos="3815079" algn="l"/>
              </a:tabLst>
            </a:pPr>
            <a:r>
              <a:rPr lang="en-IN" sz="2600" b="1" spc="-5" dirty="0" smtClean="0">
                <a:solidFill>
                  <a:schemeClr val="accent2"/>
                </a:solidFill>
                <a:cs typeface="Arial"/>
              </a:rPr>
              <a:t>There can be NO OVERRIDING OF AORTA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Overriding of Aorta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Experimental </a:t>
            </a:r>
            <a:r>
              <a:rPr lang="en-IN" dirty="0" err="1" smtClean="0"/>
              <a:t>Pathophysiology</a:t>
            </a:r>
            <a:endParaRPr lang="en-I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41529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733800"/>
            <a:ext cx="40290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marR="72390" indent="-342900">
              <a:lnSpc>
                <a:spcPct val="100000"/>
              </a:lnSpc>
              <a:spcBef>
                <a:spcPts val="100"/>
              </a:spcBef>
              <a:tabLst>
                <a:tab pos="2066925" algn="l"/>
              </a:tabLst>
            </a:pPr>
            <a:r>
              <a:rPr lang="en-IN" dirty="0" smtClean="0"/>
              <a:t>ES begins @ birth or during the first 2 yrs when the shunt is post tricuspid</a:t>
            </a:r>
          </a:p>
          <a:p>
            <a:pPr marL="355600" marR="72390" indent="-342900">
              <a:lnSpc>
                <a:spcPct val="100000"/>
              </a:lnSpc>
              <a:spcBef>
                <a:spcPts val="100"/>
              </a:spcBef>
              <a:tabLst>
                <a:tab pos="2066925" algn="l"/>
              </a:tabLst>
            </a:pPr>
            <a:endParaRPr lang="en-IN" dirty="0" smtClean="0"/>
          </a:p>
          <a:p>
            <a:pPr marL="355600" marR="72390" indent="-342900">
              <a:lnSpc>
                <a:spcPct val="100000"/>
              </a:lnSpc>
              <a:spcBef>
                <a:spcPts val="100"/>
              </a:spcBef>
              <a:tabLst>
                <a:tab pos="2066925" algn="l"/>
              </a:tabLst>
            </a:pPr>
            <a:r>
              <a:rPr lang="en-IN" dirty="0" smtClean="0"/>
              <a:t>ES – typically acquired when the shunt is inter </a:t>
            </a:r>
            <a:r>
              <a:rPr lang="en-IN" dirty="0" err="1" smtClean="0"/>
              <a:t>atrial</a:t>
            </a:r>
            <a:endParaRPr lang="en-IN" dirty="0" smtClean="0"/>
          </a:p>
          <a:p>
            <a:pPr marL="355600" marR="72390" indent="-342900">
              <a:lnSpc>
                <a:spcPct val="100000"/>
              </a:lnSpc>
              <a:spcBef>
                <a:spcPts val="100"/>
              </a:spcBef>
              <a:tabLst>
                <a:tab pos="2066925" algn="l"/>
              </a:tabLst>
            </a:pPr>
            <a:endParaRPr lang="en-IN" dirty="0" smtClean="0"/>
          </a:p>
          <a:p>
            <a:pPr marL="355600" marR="72390" indent="-342900">
              <a:lnSpc>
                <a:spcPct val="100000"/>
              </a:lnSpc>
              <a:spcBef>
                <a:spcPts val="100"/>
              </a:spcBef>
              <a:tabLst>
                <a:tab pos="2066925" algn="l"/>
              </a:tabLst>
            </a:pPr>
            <a:r>
              <a:rPr lang="en-IN" dirty="0" smtClean="0"/>
              <a:t>Cyanosis or Dyspnoea – no appreciable change till adolescence</a:t>
            </a:r>
          </a:p>
          <a:p>
            <a:pPr marL="355600" marR="72390" indent="-342900">
              <a:lnSpc>
                <a:spcPct val="100000"/>
              </a:lnSpc>
              <a:spcBef>
                <a:spcPts val="100"/>
              </a:spcBef>
              <a:tabLst>
                <a:tab pos="2066925" algn="l"/>
              </a:tabLst>
            </a:pPr>
            <a:endParaRPr lang="en-IN" dirty="0" smtClean="0"/>
          </a:p>
          <a:p>
            <a:pPr marL="355600" marR="72390" indent="-342900">
              <a:lnSpc>
                <a:spcPct val="100000"/>
              </a:lnSpc>
              <a:spcBef>
                <a:spcPts val="100"/>
              </a:spcBef>
              <a:tabLst>
                <a:tab pos="2066925" algn="l"/>
              </a:tabLst>
            </a:pPr>
            <a:r>
              <a:rPr lang="en-IN" dirty="0" err="1" smtClean="0"/>
              <a:t>Hemoptysis</a:t>
            </a:r>
            <a:r>
              <a:rPr lang="en-IN" dirty="0" smtClean="0"/>
              <a:t> </a:t>
            </a:r>
            <a:r>
              <a:rPr lang="en-IN" dirty="0" smtClean="0">
                <a:sym typeface="Wingdings" pitchFamily="2" charset="2"/>
              </a:rPr>
              <a:t> signal for the downward trend</a:t>
            </a:r>
            <a:r>
              <a:rPr lang="en-IN" dirty="0" smtClean="0"/>
              <a:t> </a:t>
            </a:r>
          </a:p>
          <a:p>
            <a:pPr marL="355600" marR="72390" indent="-342900">
              <a:lnSpc>
                <a:spcPct val="100000"/>
              </a:lnSpc>
              <a:spcBef>
                <a:spcPts val="100"/>
              </a:spcBef>
              <a:buNone/>
              <a:tabLst>
                <a:tab pos="2066925" algn="l"/>
              </a:tabLst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Course &amp; Prognosis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Cause of death- known in 42 cases</a:t>
            </a:r>
          </a:p>
          <a:p>
            <a:endParaRPr lang="en-IN" dirty="0" smtClean="0"/>
          </a:p>
          <a:p>
            <a:r>
              <a:rPr lang="en-IN" dirty="0" smtClean="0"/>
              <a:t>MCC- </a:t>
            </a:r>
            <a:r>
              <a:rPr lang="en-IN" dirty="0" err="1" smtClean="0"/>
              <a:t>Hemoptysis</a:t>
            </a:r>
            <a:r>
              <a:rPr lang="en-IN" dirty="0" smtClean="0"/>
              <a:t> -29%</a:t>
            </a:r>
          </a:p>
          <a:p>
            <a:pPr lvl="1"/>
            <a:r>
              <a:rPr lang="en-IN" spc="40" dirty="0" smtClean="0">
                <a:cs typeface="Arial"/>
              </a:rPr>
              <a:t>Pulmonary </a:t>
            </a:r>
            <a:r>
              <a:rPr lang="en-IN" spc="-5" dirty="0" smtClean="0">
                <a:cs typeface="Arial"/>
              </a:rPr>
              <a:t>infarction </a:t>
            </a:r>
            <a:r>
              <a:rPr lang="en-IN" dirty="0" smtClean="0">
                <a:cs typeface="Arial"/>
              </a:rPr>
              <a:t>from </a:t>
            </a:r>
            <a:r>
              <a:rPr lang="en-IN" spc="-5" dirty="0" smtClean="0">
                <a:cs typeface="Arial"/>
              </a:rPr>
              <a:t>arterial</a:t>
            </a:r>
            <a:r>
              <a:rPr lang="en-IN" spc="-10" dirty="0" smtClean="0">
                <a:cs typeface="Arial"/>
              </a:rPr>
              <a:t> </a:t>
            </a:r>
            <a:r>
              <a:rPr lang="en-IN" spc="-5" dirty="0" smtClean="0">
                <a:cs typeface="Arial"/>
              </a:rPr>
              <a:t>thrombosis</a:t>
            </a:r>
          </a:p>
          <a:p>
            <a:pPr lvl="1"/>
            <a:r>
              <a:rPr lang="en-IN" spc="50" dirty="0" smtClean="0">
                <a:cs typeface="Arial"/>
              </a:rPr>
              <a:t>Rupture </a:t>
            </a:r>
            <a:r>
              <a:rPr lang="en-IN" dirty="0" smtClean="0">
                <a:cs typeface="Arial"/>
              </a:rPr>
              <a:t>of </a:t>
            </a:r>
            <a:r>
              <a:rPr lang="en-IN" spc="-5" dirty="0" smtClean="0">
                <a:cs typeface="Arial"/>
              </a:rPr>
              <a:t>a thin walled dilated arteriole </a:t>
            </a:r>
            <a:r>
              <a:rPr lang="en-IN" spc="-75" dirty="0" smtClean="0">
                <a:cs typeface="Arial"/>
              </a:rPr>
              <a:t>immediately  </a:t>
            </a:r>
            <a:r>
              <a:rPr lang="en-IN" spc="-5" dirty="0" smtClean="0">
                <a:cs typeface="Arial"/>
              </a:rPr>
              <a:t>distal </a:t>
            </a:r>
            <a:r>
              <a:rPr lang="en-IN" dirty="0" smtClean="0">
                <a:cs typeface="Arial"/>
              </a:rPr>
              <a:t>to </a:t>
            </a:r>
            <a:r>
              <a:rPr lang="en-IN" spc="-5" dirty="0" smtClean="0">
                <a:cs typeface="Arial"/>
              </a:rPr>
              <a:t>end </a:t>
            </a:r>
            <a:r>
              <a:rPr lang="en-IN" dirty="0" smtClean="0">
                <a:cs typeface="Arial"/>
              </a:rPr>
              <a:t>of a </a:t>
            </a:r>
            <a:r>
              <a:rPr lang="en-IN" spc="-5" dirty="0" smtClean="0">
                <a:cs typeface="Arial"/>
              </a:rPr>
              <a:t>thick muscular</a:t>
            </a:r>
            <a:r>
              <a:rPr lang="en-IN" dirty="0" smtClean="0">
                <a:cs typeface="Arial"/>
              </a:rPr>
              <a:t> artery</a:t>
            </a:r>
          </a:p>
          <a:p>
            <a:pPr lvl="1"/>
            <a:r>
              <a:rPr lang="en-IN" spc="50" dirty="0" smtClean="0">
                <a:cs typeface="Arial"/>
              </a:rPr>
              <a:t>Rupture </a:t>
            </a:r>
            <a:r>
              <a:rPr lang="en-IN" dirty="0" smtClean="0">
                <a:cs typeface="Arial"/>
              </a:rPr>
              <a:t>of </a:t>
            </a:r>
            <a:r>
              <a:rPr lang="en-IN" spc="-5" dirty="0" smtClean="0">
                <a:cs typeface="Arial"/>
              </a:rPr>
              <a:t>aneurysm </a:t>
            </a:r>
            <a:r>
              <a:rPr lang="en-IN" dirty="0" smtClean="0">
                <a:cs typeface="Arial"/>
              </a:rPr>
              <a:t>of </a:t>
            </a:r>
            <a:r>
              <a:rPr lang="en-IN" spc="-100" dirty="0" smtClean="0">
                <a:cs typeface="Arial"/>
              </a:rPr>
              <a:t>PA </a:t>
            </a:r>
            <a:r>
              <a:rPr lang="en-IN" dirty="0" smtClean="0">
                <a:cs typeface="Arial"/>
              </a:rPr>
              <a:t>(Most</a:t>
            </a:r>
            <a:r>
              <a:rPr lang="en-IN" spc="-85" dirty="0" smtClean="0">
                <a:cs typeface="Arial"/>
              </a:rPr>
              <a:t> </a:t>
            </a:r>
            <a:r>
              <a:rPr lang="en-IN" spc="-5" dirty="0" smtClean="0">
                <a:cs typeface="Arial"/>
              </a:rPr>
              <a:t>unusual)</a:t>
            </a:r>
            <a:endParaRPr lang="en-IN" dirty="0" smtClean="0">
              <a:cs typeface="Arial"/>
            </a:endParaRP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Mode of Death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14400"/>
            <a:ext cx="6324600" cy="501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Of the 18 + 38 deaths, [</a:t>
            </a:r>
            <a:r>
              <a:rPr lang="en-IN" dirty="0" err="1" smtClean="0"/>
              <a:t>avg</a:t>
            </a:r>
            <a:r>
              <a:rPr lang="en-IN" dirty="0" smtClean="0"/>
              <a:t> age of death]</a:t>
            </a:r>
          </a:p>
          <a:p>
            <a:pPr lvl="1"/>
            <a:r>
              <a:rPr lang="en-IN" dirty="0" smtClean="0"/>
              <a:t>33yrs</a:t>
            </a:r>
            <a:r>
              <a:rPr lang="en-IN" dirty="0" smtClean="0">
                <a:sym typeface="Wingdings" pitchFamily="2" charset="2"/>
              </a:rPr>
              <a:t>for both </a:t>
            </a:r>
            <a:r>
              <a:rPr lang="en-IN" dirty="0" err="1" smtClean="0">
                <a:sym typeface="Wingdings" pitchFamily="2" charset="2"/>
              </a:rPr>
              <a:t>Aortopulmonary</a:t>
            </a:r>
            <a:r>
              <a:rPr lang="en-IN" dirty="0" smtClean="0">
                <a:sym typeface="Wingdings" pitchFamily="2" charset="2"/>
              </a:rPr>
              <a:t> &amp; VSD</a:t>
            </a:r>
          </a:p>
          <a:p>
            <a:pPr lvl="1"/>
            <a:r>
              <a:rPr lang="en-IN" dirty="0" smtClean="0">
                <a:sym typeface="Wingdings" pitchFamily="2" charset="2"/>
              </a:rPr>
              <a:t>36yrsfor ASD</a:t>
            </a:r>
          </a:p>
          <a:p>
            <a:endParaRPr lang="en-IN" dirty="0" smtClean="0">
              <a:sym typeface="Wingdings" pitchFamily="2" charset="2"/>
            </a:endParaRPr>
          </a:p>
          <a:p>
            <a:r>
              <a:rPr lang="en-IN" dirty="0" smtClean="0">
                <a:sym typeface="Wingdings" pitchFamily="2" charset="2"/>
              </a:rPr>
              <a:t>14% - SCD presumed to be VF</a:t>
            </a:r>
          </a:p>
          <a:p>
            <a:endParaRPr lang="en-IN" dirty="0" smtClean="0">
              <a:sym typeface="Wingdings" pitchFamily="2" charset="2"/>
            </a:endParaRPr>
          </a:p>
          <a:p>
            <a:r>
              <a:rPr lang="en-IN" dirty="0" smtClean="0">
                <a:sym typeface="Wingdings" pitchFamily="2" charset="2"/>
              </a:rPr>
              <a:t>26% - died from surgical attempt</a:t>
            </a:r>
          </a:p>
          <a:p>
            <a:endParaRPr lang="en-IN" dirty="0" smtClean="0">
              <a:sym typeface="Wingdings" pitchFamily="2" charset="2"/>
            </a:endParaRPr>
          </a:p>
          <a:p>
            <a:r>
              <a:rPr lang="en-IN" dirty="0" smtClean="0">
                <a:sym typeface="Wingdings" pitchFamily="2" charset="2"/>
              </a:rPr>
              <a:t>17% - CHF</a:t>
            </a:r>
            <a:endParaRPr lang="en-I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Secret of </a:t>
            </a:r>
            <a:r>
              <a:rPr lang="en-IN" dirty="0" err="1" smtClean="0"/>
              <a:t>Eisenmenger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723320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32/M, powerfully built man</a:t>
            </a:r>
          </a:p>
          <a:p>
            <a:r>
              <a:rPr lang="en-IN" dirty="0" smtClean="0"/>
              <a:t>H/o cyanosis+</a:t>
            </a:r>
          </a:p>
          <a:p>
            <a:r>
              <a:rPr lang="en-IN" dirty="0" smtClean="0"/>
              <a:t>Moderate breathlessness since infancy</a:t>
            </a:r>
          </a:p>
          <a:p>
            <a:endParaRPr lang="en-IN" dirty="0" smtClean="0"/>
          </a:p>
          <a:p>
            <a:r>
              <a:rPr lang="en-IN" dirty="0" smtClean="0"/>
              <a:t>Jan 1894 worsening dyspnoea</a:t>
            </a:r>
          </a:p>
          <a:p>
            <a:r>
              <a:rPr lang="en-IN" dirty="0" smtClean="0"/>
              <a:t>Aug 1894 </a:t>
            </a:r>
            <a:r>
              <a:rPr lang="en-IN" dirty="0" smtClean="0">
                <a:sym typeface="Wingdings" pitchFamily="2" charset="2"/>
              </a:rPr>
              <a:t> Frank</a:t>
            </a:r>
            <a:r>
              <a:rPr lang="en-IN" dirty="0" smtClean="0"/>
              <a:t> HF</a:t>
            </a:r>
          </a:p>
          <a:p>
            <a:endParaRPr lang="en-IN" dirty="0" smtClean="0"/>
          </a:p>
          <a:p>
            <a:r>
              <a:rPr lang="en-IN" dirty="0" smtClean="0"/>
              <a:t>O/E cyanosis, clubbing, </a:t>
            </a:r>
            <a:r>
              <a:rPr lang="en-IN" dirty="0" err="1" smtClean="0"/>
              <a:t>polycythemia</a:t>
            </a:r>
            <a:endParaRPr lang="en-IN" dirty="0" smtClean="0"/>
          </a:p>
          <a:p>
            <a:r>
              <a:rPr lang="en-IN" dirty="0" smtClean="0"/>
              <a:t>Distended liver, extensive </a:t>
            </a:r>
            <a:r>
              <a:rPr lang="en-IN" dirty="0" err="1" smtClean="0"/>
              <a:t>edema</a:t>
            </a:r>
            <a:endParaRPr lang="en-IN" dirty="0" smtClean="0"/>
          </a:p>
          <a:p>
            <a:r>
              <a:rPr lang="en-IN" dirty="0" smtClean="0"/>
              <a:t>Loud systolic murmur 3</a:t>
            </a:r>
            <a:r>
              <a:rPr lang="en-IN" baseline="30000" dirty="0" smtClean="0"/>
              <a:t>rd</a:t>
            </a:r>
            <a:r>
              <a:rPr lang="en-IN" dirty="0" smtClean="0"/>
              <a:t> &amp; 4</a:t>
            </a:r>
            <a:r>
              <a:rPr lang="en-IN" baseline="30000" dirty="0" smtClean="0"/>
              <a:t>th</a:t>
            </a:r>
            <a:r>
              <a:rPr lang="en-IN" dirty="0" smtClean="0"/>
              <a:t> LICS</a:t>
            </a:r>
          </a:p>
          <a:p>
            <a:r>
              <a:rPr lang="en-IN" dirty="0" smtClean="0"/>
              <a:t>Basal diastolic murmur from </a:t>
            </a:r>
            <a:r>
              <a:rPr lang="en-IN" dirty="0" err="1" smtClean="0"/>
              <a:t>pulm</a:t>
            </a:r>
            <a:r>
              <a:rPr lang="en-IN" dirty="0" smtClean="0"/>
              <a:t> incompetence</a:t>
            </a:r>
          </a:p>
          <a:p>
            <a:endParaRPr lang="en-IN" dirty="0" smtClean="0"/>
          </a:p>
          <a:p>
            <a:r>
              <a:rPr lang="en-IN" dirty="0" smtClean="0"/>
              <a:t>Improved with rest &amp; digitalis</a:t>
            </a:r>
          </a:p>
          <a:p>
            <a:r>
              <a:rPr lang="en-IN" dirty="0" smtClean="0"/>
              <a:t>Nov 13 massive </a:t>
            </a:r>
            <a:r>
              <a:rPr lang="en-IN" dirty="0" err="1" smtClean="0"/>
              <a:t>hemoptysis</a:t>
            </a:r>
            <a:r>
              <a:rPr lang="en-IN" dirty="0" smtClean="0">
                <a:sym typeface="Wingdings" pitchFamily="2" charset="2"/>
              </a:rPr>
              <a:t> sudden collapse &amp; death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case of V </a:t>
            </a:r>
            <a:r>
              <a:rPr lang="en-IN" dirty="0" err="1" smtClean="0"/>
              <a:t>Eisenmenger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1. </a:t>
            </a:r>
          </a:p>
          <a:p>
            <a:pPr lvl="1"/>
            <a:r>
              <a:rPr lang="en-IN" dirty="0" smtClean="0"/>
              <a:t>Alan Burton, 1958</a:t>
            </a:r>
          </a:p>
          <a:p>
            <a:pPr lvl="2"/>
            <a:r>
              <a:rPr lang="en-IN" dirty="0" smtClean="0"/>
              <a:t>Resistance – Kinked vessels</a:t>
            </a:r>
          </a:p>
          <a:p>
            <a:pPr lvl="2"/>
            <a:r>
              <a:rPr lang="en-IN" dirty="0" smtClean="0"/>
              <a:t>Gnarled appearance[rough&amp; twisted]</a:t>
            </a:r>
          </a:p>
          <a:p>
            <a:r>
              <a:rPr lang="en-IN" dirty="0" smtClean="0"/>
              <a:t>2.</a:t>
            </a:r>
          </a:p>
          <a:p>
            <a:pPr lvl="1"/>
            <a:r>
              <a:rPr lang="en-IN" dirty="0" smtClean="0"/>
              <a:t>Williams</a:t>
            </a:r>
          </a:p>
          <a:p>
            <a:pPr lvl="2"/>
            <a:r>
              <a:rPr lang="en-IN" dirty="0" smtClean="0"/>
              <a:t>Kinks get straightened – lowers resistance</a:t>
            </a:r>
          </a:p>
          <a:p>
            <a:pPr lvl="1"/>
            <a:r>
              <a:rPr lang="en-IN" dirty="0" err="1" smtClean="0"/>
              <a:t>Jaykka</a:t>
            </a:r>
            <a:endParaRPr lang="en-IN" dirty="0" smtClean="0"/>
          </a:p>
          <a:p>
            <a:pPr lvl="2"/>
            <a:r>
              <a:rPr lang="en-IN" dirty="0" smtClean="0"/>
              <a:t>Blood fills up the vascular bed- expansion</a:t>
            </a:r>
          </a:p>
          <a:p>
            <a:pPr lvl="1"/>
            <a:r>
              <a:rPr lang="en-IN" dirty="0" smtClean="0"/>
              <a:t>Dawes et al</a:t>
            </a:r>
          </a:p>
          <a:p>
            <a:pPr lvl="2"/>
            <a:r>
              <a:rPr lang="en-IN" dirty="0" smtClean="0"/>
              <a:t>Only when gaseous filling PVR decreases</a:t>
            </a:r>
          </a:p>
          <a:p>
            <a:pPr lvl="2"/>
            <a:r>
              <a:rPr lang="en-IN" dirty="0" smtClean="0"/>
              <a:t> Hypoxic vasoconstriction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3.</a:t>
            </a:r>
          </a:p>
          <a:p>
            <a:pPr lvl="1"/>
            <a:r>
              <a:rPr lang="en-IN" dirty="0" smtClean="0"/>
              <a:t>Dawes</a:t>
            </a:r>
          </a:p>
          <a:p>
            <a:pPr lvl="2"/>
            <a:r>
              <a:rPr lang="en-IN" dirty="0" smtClean="0"/>
              <a:t>Fn of thick muscular arteries</a:t>
            </a:r>
          </a:p>
          <a:p>
            <a:pPr lvl="2"/>
            <a:r>
              <a:rPr lang="en-IN" dirty="0" smtClean="0"/>
              <a:t>Well developed in </a:t>
            </a:r>
            <a:r>
              <a:rPr lang="en-IN" dirty="0" err="1" smtClean="0"/>
              <a:t>fetal</a:t>
            </a:r>
            <a:r>
              <a:rPr lang="en-IN" dirty="0" smtClean="0"/>
              <a:t> life in relation to systemic pressures</a:t>
            </a:r>
          </a:p>
          <a:p>
            <a:pPr lvl="2"/>
            <a:r>
              <a:rPr lang="en-IN" dirty="0" smtClean="0"/>
              <a:t>Are in a state of vasoconstriction – can be released by Ach</a:t>
            </a:r>
          </a:p>
          <a:p>
            <a:r>
              <a:rPr lang="en-IN" dirty="0" smtClean="0"/>
              <a:t>4.</a:t>
            </a:r>
          </a:p>
          <a:p>
            <a:pPr lvl="1"/>
            <a:r>
              <a:rPr lang="en-IN" dirty="0" err="1" smtClean="0"/>
              <a:t>Bayliss</a:t>
            </a:r>
            <a:endParaRPr lang="en-IN" dirty="0" smtClean="0"/>
          </a:p>
          <a:p>
            <a:pPr lvl="2"/>
            <a:r>
              <a:rPr lang="en-IN" dirty="0" smtClean="0"/>
              <a:t>Slowly tone in muscular arteries decreases</a:t>
            </a:r>
            <a:r>
              <a:rPr lang="en-IN" dirty="0" smtClean="0"/>
              <a:t> </a:t>
            </a:r>
            <a:r>
              <a:rPr lang="en-IN" dirty="0" smtClean="0"/>
              <a:t>as pressure decreases</a:t>
            </a:r>
          </a:p>
          <a:p>
            <a:pPr lvl="1"/>
            <a:r>
              <a:rPr lang="en-IN" dirty="0" smtClean="0"/>
              <a:t>Williams</a:t>
            </a:r>
          </a:p>
          <a:p>
            <a:pPr lvl="2"/>
            <a:r>
              <a:rPr lang="en-IN" dirty="0" smtClean="0"/>
              <a:t>Resistance decreases </a:t>
            </a:r>
            <a:r>
              <a:rPr lang="en-IN" dirty="0" smtClean="0">
                <a:sym typeface="Wingdings" pitchFamily="2" charset="2"/>
              </a:rPr>
              <a:t> </a:t>
            </a:r>
            <a:r>
              <a:rPr lang="en-IN" dirty="0" smtClean="0">
                <a:sym typeface="Wingdings" pitchFamily="2" charset="2"/>
              </a:rPr>
              <a:t>F</a:t>
            </a:r>
            <a:r>
              <a:rPr lang="en-IN" dirty="0" smtClean="0"/>
              <a:t>low increases</a:t>
            </a:r>
            <a:r>
              <a:rPr lang="en-IN" dirty="0" smtClean="0">
                <a:sym typeface="Wingdings" pitchFamily="2" charset="2"/>
              </a:rPr>
              <a:t> Vessels dilate Further fall in resistance</a:t>
            </a:r>
          </a:p>
          <a:p>
            <a:pPr lvl="2"/>
            <a:r>
              <a:rPr lang="en-IN" dirty="0" smtClean="0">
                <a:sym typeface="Wingdings" pitchFamily="2" charset="2"/>
              </a:rPr>
              <a:t>As pressure falls muscular arteries atrophy decrease the resistance</a:t>
            </a:r>
            <a:endParaRPr lang="en-I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/>
              <a:t>During the critical period of involution and relaxation of muscular arteries </a:t>
            </a:r>
            <a:r>
              <a:rPr lang="en-IN" dirty="0" smtClean="0">
                <a:sym typeface="Wingdings" pitchFamily="2" charset="2"/>
              </a:rPr>
              <a:t> no </a:t>
            </a:r>
            <a:r>
              <a:rPr lang="en-IN" dirty="0" err="1" smtClean="0">
                <a:sym typeface="Wingdings" pitchFamily="2" charset="2"/>
              </a:rPr>
              <a:t>interatrial</a:t>
            </a:r>
            <a:r>
              <a:rPr lang="en-IN" dirty="0" smtClean="0">
                <a:sym typeface="Wingdings" pitchFamily="2" charset="2"/>
              </a:rPr>
              <a:t> shunt</a:t>
            </a:r>
          </a:p>
          <a:p>
            <a:r>
              <a:rPr lang="en-IN" dirty="0" smtClean="0">
                <a:sym typeface="Wingdings" pitchFamily="2" charset="2"/>
              </a:rPr>
              <a:t>Before the shunt operates, the filling resistance needs to be considered</a:t>
            </a:r>
          </a:p>
          <a:p>
            <a:r>
              <a:rPr lang="en-IN" dirty="0" smtClean="0">
                <a:sym typeface="Wingdings" pitchFamily="2" charset="2"/>
              </a:rPr>
              <a:t>How soon the RV involutes sufficient enough to permit an </a:t>
            </a:r>
            <a:r>
              <a:rPr lang="en-IN" dirty="0" err="1" smtClean="0">
                <a:sym typeface="Wingdings" pitchFamily="2" charset="2"/>
              </a:rPr>
              <a:t>interatrial</a:t>
            </a:r>
            <a:r>
              <a:rPr lang="en-IN" dirty="0" smtClean="0">
                <a:sym typeface="Wingdings" pitchFamily="2" charset="2"/>
              </a:rPr>
              <a:t> shunt- unknown</a:t>
            </a:r>
          </a:p>
          <a:p>
            <a:r>
              <a:rPr lang="en-IN" dirty="0" smtClean="0">
                <a:sym typeface="Wingdings" pitchFamily="2" charset="2"/>
              </a:rPr>
              <a:t>It is slow, slower than involution of muscular arteries</a:t>
            </a:r>
          </a:p>
          <a:p>
            <a:r>
              <a:rPr lang="en-IN" dirty="0" err="1" smtClean="0">
                <a:sym typeface="Wingdings" pitchFamily="2" charset="2"/>
              </a:rPr>
              <a:t>Nadas</a:t>
            </a:r>
            <a:endParaRPr lang="en-IN" dirty="0" smtClean="0">
              <a:sym typeface="Wingdings" pitchFamily="2" charset="2"/>
            </a:endParaRPr>
          </a:p>
          <a:p>
            <a:pPr lvl="1"/>
            <a:r>
              <a:rPr lang="en-IN" dirty="0" err="1" smtClean="0">
                <a:sym typeface="Wingdings" pitchFamily="2" charset="2"/>
              </a:rPr>
              <a:t>Pulm</a:t>
            </a:r>
            <a:r>
              <a:rPr lang="en-IN" dirty="0" smtClean="0">
                <a:sym typeface="Wingdings" pitchFamily="2" charset="2"/>
              </a:rPr>
              <a:t> SM characteristic of increased flow not heard until the child is well past the neonatal period</a:t>
            </a:r>
          </a:p>
          <a:p>
            <a:r>
              <a:rPr lang="en-IN" dirty="0" smtClean="0">
                <a:sym typeface="Wingdings" pitchFamily="2" charset="2"/>
              </a:rPr>
              <a:t>Difficult for ES to set in later, pulmonary vessels are fully </a:t>
            </a:r>
            <a:r>
              <a:rPr lang="en-IN" dirty="0" err="1" smtClean="0">
                <a:sym typeface="Wingdings" pitchFamily="2" charset="2"/>
              </a:rPr>
              <a:t>involuted</a:t>
            </a:r>
            <a:r>
              <a:rPr lang="en-IN" dirty="0" smtClean="0">
                <a:sym typeface="Wingdings" pitchFamily="2" charset="2"/>
              </a:rPr>
              <a:t> and increased PBF follows as in others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Pulm</a:t>
            </a:r>
            <a:r>
              <a:rPr lang="en-IN" dirty="0" smtClean="0"/>
              <a:t> HTN in ASD</a:t>
            </a:r>
            <a:endParaRPr lang="en-IN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Defn</a:t>
            </a:r>
            <a:r>
              <a:rPr lang="en-IN" dirty="0" smtClean="0"/>
              <a:t>: - PH d/t high PVR with reversed or bidirectional shunt @ A-P or V or A level</a:t>
            </a:r>
          </a:p>
          <a:p>
            <a:r>
              <a:rPr lang="en-IN" dirty="0" smtClean="0"/>
              <a:t>12 diff </a:t>
            </a:r>
            <a:r>
              <a:rPr lang="en-IN" dirty="0" err="1" smtClean="0"/>
              <a:t>condtions</a:t>
            </a:r>
            <a:endParaRPr lang="en-IN" dirty="0" smtClean="0"/>
          </a:p>
          <a:p>
            <a:r>
              <a:rPr lang="en-IN" dirty="0" smtClean="0"/>
              <a:t>Large inter circulatory connections</a:t>
            </a:r>
          </a:p>
          <a:p>
            <a:pPr lvl="1"/>
            <a:r>
              <a:rPr lang="en-IN" dirty="0" smtClean="0"/>
              <a:t>Exceeding &gt;0.7cm in A-P</a:t>
            </a:r>
          </a:p>
          <a:p>
            <a:pPr lvl="1"/>
            <a:r>
              <a:rPr lang="en-IN" dirty="0" smtClean="0"/>
              <a:t>&gt;1.5cm when </a:t>
            </a:r>
            <a:r>
              <a:rPr lang="en-IN" dirty="0" err="1" smtClean="0"/>
              <a:t>interventricular</a:t>
            </a:r>
            <a:endParaRPr lang="en-IN" dirty="0" smtClean="0"/>
          </a:p>
          <a:p>
            <a:pPr lvl="1"/>
            <a:r>
              <a:rPr lang="en-IN" dirty="0" smtClean="0"/>
              <a:t>&gt;3cm when </a:t>
            </a:r>
            <a:r>
              <a:rPr lang="en-IN" dirty="0" err="1" smtClean="0"/>
              <a:t>interatrial</a:t>
            </a:r>
            <a:endParaRPr lang="en-IN" dirty="0" smtClean="0"/>
          </a:p>
          <a:p>
            <a:r>
              <a:rPr lang="en-IN" dirty="0" err="1" smtClean="0"/>
              <a:t>Obliterative</a:t>
            </a:r>
            <a:r>
              <a:rPr lang="en-IN" dirty="0" smtClean="0"/>
              <a:t> </a:t>
            </a:r>
            <a:r>
              <a:rPr lang="en-IN" dirty="0" err="1" smtClean="0"/>
              <a:t>pulm</a:t>
            </a:r>
            <a:r>
              <a:rPr lang="en-IN" dirty="0" smtClean="0"/>
              <a:t> vascular disease d/t “</a:t>
            </a:r>
            <a:r>
              <a:rPr lang="en-IN" dirty="0" err="1" smtClean="0"/>
              <a:t>endateritis</a:t>
            </a:r>
            <a:r>
              <a:rPr lang="en-IN" dirty="0" smtClean="0"/>
              <a:t> </a:t>
            </a:r>
            <a:r>
              <a:rPr lang="en-IN" dirty="0" err="1" smtClean="0"/>
              <a:t>fibrosa</a:t>
            </a:r>
            <a:r>
              <a:rPr lang="en-IN" dirty="0" smtClean="0"/>
              <a:t>”</a:t>
            </a:r>
          </a:p>
          <a:p>
            <a:r>
              <a:rPr lang="en-IN" dirty="0" err="1" smtClean="0"/>
              <a:t>Thrombo</a:t>
            </a:r>
            <a:r>
              <a:rPr lang="en-IN" dirty="0" smtClean="0"/>
              <a:t>-obstructive lesions are late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Summary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457200" y="76200"/>
          <a:ext cx="8153400" cy="5787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975"/>
                <a:gridCol w="1762125"/>
                <a:gridCol w="2171700"/>
                <a:gridCol w="1752600"/>
              </a:tblGrid>
              <a:tr h="36576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  ASD 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       VSD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   PDA</a:t>
                      </a:r>
                      <a:endParaRPr lang="en-US" sz="14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  SEX RATIO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 1: 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      1: 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     1: 2</a:t>
                      </a:r>
                      <a:endParaRPr lang="en-US" sz="1200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  DOE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GRADE 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  GRADE</a:t>
                      </a:r>
                      <a:r>
                        <a:rPr lang="en-US" sz="1200" baseline="0" dirty="0" smtClean="0"/>
                        <a:t> 2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   GRADE 2</a:t>
                      </a:r>
                      <a:endParaRPr lang="en-US" sz="12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  ONSET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LATE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  EARLY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EARLY</a:t>
                      </a:r>
                      <a:endParaRPr lang="en-US" sz="1200" dirty="0"/>
                    </a:p>
                  </a:txBody>
                  <a:tcPr/>
                </a:tc>
              </a:tr>
              <a:tr h="5600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CENTRAL CYANOSIS</a:t>
                      </a:r>
                    </a:p>
                    <a:p>
                      <a:pPr algn="ctr"/>
                      <a:r>
                        <a:rPr lang="en-US" sz="1200" dirty="0" smtClean="0"/>
                        <a:t>CLUBBING, POLYCYTHEMIA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 75%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90%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   30%</a:t>
                      </a:r>
                      <a:endParaRPr lang="en-US" sz="1200" dirty="0"/>
                    </a:p>
                  </a:txBody>
                  <a:tcPr/>
                </a:tc>
              </a:tr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DIFFERENTIAL CYANOSIS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      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   ---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50%</a:t>
                      </a:r>
                      <a:endParaRPr lang="en-US" sz="1200" dirty="0"/>
                    </a:p>
                  </a:txBody>
                  <a:tcPr/>
                </a:tc>
              </a:tr>
              <a:tr h="5676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DOMINANT a OR LARGE V in JVP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  1/3</a:t>
                      </a:r>
                      <a:r>
                        <a:rPr lang="en-US" sz="1200" baseline="30000" dirty="0" smtClean="0"/>
                        <a:t>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    RARE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   UNUSUAL</a:t>
                      </a:r>
                      <a:endParaRPr lang="en-US" sz="1200" dirty="0"/>
                    </a:p>
                  </a:txBody>
                  <a:tcPr/>
                </a:tc>
              </a:tr>
              <a:tr h="5219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RV LIFT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     CONSIDERABLE</a:t>
                      </a:r>
                    </a:p>
                    <a:p>
                      <a:pPr algn="ctr"/>
                      <a:r>
                        <a:rPr lang="en-US" sz="1200" dirty="0" smtClean="0"/>
                        <a:t>( NEVER ABSENT)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SLIGHT OR MODERATE (ABSENT IN 10%)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SLIGHT OR MOD. (ABSENT IN 10%)</a:t>
                      </a:r>
                      <a:endParaRPr lang="en-US" sz="1200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 OBVIOUSLY SPLIT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SINGLE OR</a:t>
                      </a:r>
                      <a:r>
                        <a:rPr lang="en-US" sz="1200" baseline="0" dirty="0" smtClean="0"/>
                        <a:t> CLOSE SPLIT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  CLOSE SPLIT</a:t>
                      </a:r>
                      <a:endParaRPr lang="en-US" sz="1200" dirty="0"/>
                    </a:p>
                  </a:txBody>
                  <a:tcPr/>
                </a:tc>
              </a:tr>
              <a:tr h="1905000"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 smtClean="0"/>
                        <a:t>ECG</a:t>
                      </a:r>
                      <a:r>
                        <a:rPr lang="en-US" sz="1200" dirty="0" smtClean="0"/>
                        <a:t>-P PULMONALE</a:t>
                      </a:r>
                    </a:p>
                    <a:p>
                      <a:pPr algn="ctr"/>
                      <a:r>
                        <a:rPr lang="en-US" sz="1200" dirty="0" smtClean="0"/>
                        <a:t>RVH</a:t>
                      </a:r>
                    </a:p>
                    <a:p>
                      <a:pPr algn="ctr"/>
                      <a:r>
                        <a:rPr lang="en-US" sz="1200" dirty="0" smtClean="0"/>
                        <a:t>Q IN V5,V6</a:t>
                      </a:r>
                    </a:p>
                    <a:p>
                      <a:pPr algn="ctr"/>
                      <a:r>
                        <a:rPr lang="en-US" sz="1200" u="sng" dirty="0" smtClean="0"/>
                        <a:t>XRAY –</a:t>
                      </a:r>
                      <a:r>
                        <a:rPr lang="en-US" sz="1200" u="sng" baseline="0" dirty="0" smtClean="0"/>
                        <a:t> </a:t>
                      </a:r>
                      <a:r>
                        <a:rPr lang="en-US" sz="1200" u="none" baseline="0" dirty="0" smtClean="0"/>
                        <a:t>RAE</a:t>
                      </a:r>
                    </a:p>
                    <a:p>
                      <a:pPr algn="ctr"/>
                      <a:r>
                        <a:rPr lang="en-US" sz="1200" u="none" baseline="0" dirty="0" smtClean="0"/>
                        <a:t>RT SIDED AORTA</a:t>
                      </a:r>
                    </a:p>
                    <a:p>
                      <a:pPr algn="ctr"/>
                      <a:r>
                        <a:rPr lang="en-US" sz="1200" u="none" baseline="0" dirty="0" smtClean="0"/>
                        <a:t>LEFT SVC</a:t>
                      </a:r>
                    </a:p>
                    <a:p>
                      <a:pPr algn="ctr"/>
                      <a:r>
                        <a:rPr lang="en-US" sz="1200" u="none" baseline="0" dirty="0" smtClean="0"/>
                        <a:t>CALCIFIED DUCT</a:t>
                      </a:r>
                    </a:p>
                    <a:p>
                      <a:pPr algn="ctr"/>
                      <a:r>
                        <a:rPr lang="en-US" sz="1200" u="none" baseline="0" dirty="0" smtClean="0"/>
                        <a:t>PROMINENT AORTIC KN.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&gt;50%</a:t>
                      </a:r>
                    </a:p>
                    <a:p>
                      <a:pPr algn="ctr"/>
                      <a:r>
                        <a:rPr lang="en-US" sz="1200" dirty="0" smtClean="0"/>
                        <a:t>2/3</a:t>
                      </a:r>
                      <a:r>
                        <a:rPr lang="en-US" sz="1200" baseline="30000" dirty="0" smtClean="0"/>
                        <a:t>RD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algn="ctr"/>
                      <a:r>
                        <a:rPr lang="en-US" sz="1200" dirty="0" smtClean="0"/>
                        <a:t>-- </a:t>
                      </a:r>
                    </a:p>
                    <a:p>
                      <a:pPr algn="ctr"/>
                      <a:r>
                        <a:rPr lang="en-US" sz="1200" dirty="0" smtClean="0"/>
                        <a:t>60%</a:t>
                      </a:r>
                    </a:p>
                    <a:p>
                      <a:pPr algn="ctr"/>
                      <a:r>
                        <a:rPr lang="en-US" sz="1200" dirty="0" smtClean="0"/>
                        <a:t>--</a:t>
                      </a:r>
                    </a:p>
                    <a:p>
                      <a:pPr algn="ctr"/>
                      <a:r>
                        <a:rPr lang="en-US" sz="1200" dirty="0" smtClean="0"/>
                        <a:t>--</a:t>
                      </a:r>
                    </a:p>
                    <a:p>
                      <a:pPr algn="ctr"/>
                      <a:r>
                        <a:rPr lang="en-US" sz="1200" dirty="0" smtClean="0"/>
                        <a:t> --</a:t>
                      </a:r>
                    </a:p>
                    <a:p>
                      <a:pPr algn="ctr"/>
                      <a:r>
                        <a:rPr lang="en-US" sz="1200" dirty="0" smtClean="0"/>
                        <a:t>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&lt;50%</a:t>
                      </a:r>
                    </a:p>
                    <a:p>
                      <a:pPr algn="ctr"/>
                      <a:r>
                        <a:rPr lang="en-US" sz="1200" dirty="0" smtClean="0"/>
                        <a:t>1/3</a:t>
                      </a:r>
                      <a:r>
                        <a:rPr lang="en-US" sz="1200" baseline="30000" dirty="0" smtClean="0"/>
                        <a:t>RD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15%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15%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16%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8%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--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SEEN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UNUSUAL</a:t>
                      </a:r>
                    </a:p>
                    <a:p>
                      <a:pPr algn="ctr"/>
                      <a:r>
                        <a:rPr lang="en-US" sz="1200" dirty="0" smtClean="0"/>
                        <a:t>1/3</a:t>
                      </a:r>
                      <a:r>
                        <a:rPr lang="en-US" sz="1200" baseline="30000" dirty="0" smtClean="0"/>
                        <a:t>RD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algn="ctr"/>
                      <a:r>
                        <a:rPr lang="en-US" sz="1200" dirty="0" smtClean="0"/>
                        <a:t>50%</a:t>
                      </a:r>
                    </a:p>
                    <a:p>
                      <a:pPr algn="ctr"/>
                      <a:r>
                        <a:rPr lang="en-US" sz="1200" dirty="0" smtClean="0"/>
                        <a:t>15%</a:t>
                      </a:r>
                    </a:p>
                    <a:p>
                      <a:pPr algn="ctr"/>
                      <a:r>
                        <a:rPr lang="en-US" sz="1200" dirty="0" smtClean="0"/>
                        <a:t>--</a:t>
                      </a:r>
                    </a:p>
                    <a:p>
                      <a:pPr algn="ctr"/>
                      <a:r>
                        <a:rPr lang="en-US" sz="1200" dirty="0" smtClean="0"/>
                        <a:t>--</a:t>
                      </a:r>
                    </a:p>
                    <a:p>
                      <a:pPr algn="ctr"/>
                      <a:r>
                        <a:rPr lang="en-US" sz="1200" dirty="0" smtClean="0"/>
                        <a:t>RARE</a:t>
                      </a:r>
                    </a:p>
                    <a:p>
                      <a:pPr algn="ctr"/>
                      <a:r>
                        <a:rPr lang="en-US" sz="1200" dirty="0" smtClean="0"/>
                        <a:t>SEEN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229600" cy="319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188 patients</a:t>
            </a:r>
          </a:p>
          <a:p>
            <a:r>
              <a:rPr lang="en-IN" dirty="0" smtClean="0"/>
              <a:t>Median follow up period - 31years</a:t>
            </a:r>
          </a:p>
          <a:p>
            <a:r>
              <a:rPr lang="en-IN" dirty="0" smtClean="0"/>
              <a:t>64 males, 124 females</a:t>
            </a:r>
          </a:p>
          <a:p>
            <a:r>
              <a:rPr lang="en-IN" dirty="0" smtClean="0"/>
              <a:t>Mean age -  [33 +/- 12.8yrs]</a:t>
            </a:r>
          </a:p>
          <a:p>
            <a:r>
              <a:rPr lang="en-IN" dirty="0" smtClean="0"/>
              <a:t>CHD</a:t>
            </a:r>
          </a:p>
          <a:p>
            <a:pPr lvl="1"/>
            <a:r>
              <a:rPr lang="en-IN" dirty="0" smtClean="0"/>
              <a:t>Simple – 128</a:t>
            </a:r>
          </a:p>
          <a:p>
            <a:pPr lvl="3"/>
            <a:r>
              <a:rPr lang="en-IN" dirty="0" smtClean="0"/>
              <a:t>ASD-21, VSD-71, PDA-36</a:t>
            </a:r>
          </a:p>
          <a:p>
            <a:pPr lvl="1"/>
            <a:r>
              <a:rPr lang="en-IN" dirty="0" smtClean="0"/>
              <a:t>Complex – 60</a:t>
            </a:r>
          </a:p>
          <a:p>
            <a:pPr lvl="3"/>
            <a:r>
              <a:rPr lang="en-IN" dirty="0" smtClean="0"/>
              <a:t>TGA+VSD-8, AVCD-23,DORV-4, SINGLE VENTRICLE- 9, TRUNCUS- 11, CCTGA+VSD -4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Complex CHD</a:t>
            </a:r>
          </a:p>
          <a:p>
            <a:pPr lvl="1"/>
            <a:r>
              <a:rPr lang="en-IN" dirty="0" smtClean="0"/>
              <a:t>earlier deterioration, shorter survival</a:t>
            </a:r>
          </a:p>
          <a:p>
            <a:endParaRPr lang="en-IN" dirty="0" smtClean="0"/>
          </a:p>
          <a:p>
            <a:r>
              <a:rPr lang="en-IN" dirty="0" smtClean="0"/>
              <a:t>20.2% (38) </a:t>
            </a:r>
            <a:r>
              <a:rPr lang="en-IN" dirty="0" err="1" smtClean="0"/>
              <a:t>atleast</a:t>
            </a:r>
            <a:r>
              <a:rPr lang="en-IN" dirty="0" smtClean="0"/>
              <a:t> one episode of </a:t>
            </a:r>
            <a:r>
              <a:rPr lang="en-IN" dirty="0" err="1" smtClean="0"/>
              <a:t>hemoptysis</a:t>
            </a:r>
            <a:r>
              <a:rPr lang="en-IN" dirty="0" smtClean="0"/>
              <a:t> between 20-40 years</a:t>
            </a:r>
          </a:p>
          <a:p>
            <a:r>
              <a:rPr lang="en-IN" dirty="0" smtClean="0"/>
              <a:t>13.2% (25) had </a:t>
            </a:r>
            <a:r>
              <a:rPr lang="en-IN" dirty="0" err="1" smtClean="0"/>
              <a:t>pulm</a:t>
            </a:r>
            <a:r>
              <a:rPr lang="en-IN" dirty="0" smtClean="0"/>
              <a:t> </a:t>
            </a:r>
            <a:r>
              <a:rPr lang="en-IN" dirty="0" err="1" smtClean="0"/>
              <a:t>thromboembolism</a:t>
            </a:r>
            <a:endParaRPr lang="en-IN" dirty="0" smtClean="0"/>
          </a:p>
          <a:p>
            <a:r>
              <a:rPr lang="en-IN" dirty="0" smtClean="0"/>
              <a:t>7.9% (15) had stroke</a:t>
            </a:r>
          </a:p>
          <a:p>
            <a:r>
              <a:rPr lang="en-IN" dirty="0" smtClean="0"/>
              <a:t>3.7% (7) had cerebral abscess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Results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Cerebral  complications -  impaired the QOL</a:t>
            </a:r>
          </a:p>
          <a:p>
            <a:endParaRPr lang="en-IN" dirty="0" smtClean="0"/>
          </a:p>
          <a:p>
            <a:r>
              <a:rPr lang="en-IN" dirty="0" err="1" smtClean="0"/>
              <a:t>Venesection</a:t>
            </a:r>
            <a:endParaRPr lang="en-IN" dirty="0" smtClean="0"/>
          </a:p>
          <a:p>
            <a:pPr lvl="1"/>
            <a:r>
              <a:rPr lang="en-IN" dirty="0" smtClean="0"/>
              <a:t>Target </a:t>
            </a:r>
            <a:r>
              <a:rPr lang="en-IN" dirty="0" err="1" smtClean="0"/>
              <a:t>Hb</a:t>
            </a:r>
            <a:r>
              <a:rPr lang="en-IN" dirty="0" smtClean="0"/>
              <a:t> &lt;18g/dl</a:t>
            </a:r>
          </a:p>
          <a:p>
            <a:pPr lvl="1"/>
            <a:r>
              <a:rPr lang="en-IN" dirty="0" smtClean="0"/>
              <a:t>did not reduce cerebral complications</a:t>
            </a:r>
          </a:p>
          <a:p>
            <a:pPr lvl="1"/>
            <a:r>
              <a:rPr lang="en-IN" dirty="0" smtClean="0"/>
              <a:t>20% caused IDA</a:t>
            </a:r>
          </a:p>
          <a:p>
            <a:endParaRPr lang="en-IN" dirty="0" smtClean="0"/>
          </a:p>
          <a:p>
            <a:r>
              <a:rPr lang="en-IN" dirty="0" smtClean="0"/>
              <a:t>Non cardiac surgery – 23.5% of deaths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Pregnancy</a:t>
            </a:r>
          </a:p>
          <a:p>
            <a:pPr lvl="1"/>
            <a:r>
              <a:rPr lang="en-IN" dirty="0" smtClean="0"/>
              <a:t>39 Pregnancies in 22 pts</a:t>
            </a:r>
          </a:p>
          <a:p>
            <a:pPr lvl="1"/>
            <a:r>
              <a:rPr lang="en-IN" dirty="0" smtClean="0"/>
              <a:t>15 pregnancies - terminated</a:t>
            </a:r>
          </a:p>
          <a:p>
            <a:pPr lvl="1"/>
            <a:r>
              <a:rPr lang="en-IN" dirty="0" smtClean="0"/>
              <a:t>14 pregnancies - Spontaneous abortion – (35.8%)</a:t>
            </a:r>
          </a:p>
          <a:p>
            <a:pPr lvl="1"/>
            <a:r>
              <a:rPr lang="en-IN" dirty="0" smtClean="0"/>
              <a:t>Only 10 continued </a:t>
            </a:r>
          </a:p>
          <a:p>
            <a:pPr lvl="1"/>
            <a:r>
              <a:rPr lang="en-IN" dirty="0" smtClean="0"/>
              <a:t>All delivered before 37wks – 9 LSCS, 1 NVD</a:t>
            </a:r>
          </a:p>
          <a:p>
            <a:pPr lvl="1"/>
            <a:r>
              <a:rPr lang="en-IN" dirty="0" smtClean="0"/>
              <a:t>Clinical deterioration in all post partum</a:t>
            </a:r>
          </a:p>
          <a:p>
            <a:pPr lvl="1"/>
            <a:r>
              <a:rPr lang="en-IN" dirty="0" smtClean="0"/>
              <a:t>3 deaths – </a:t>
            </a:r>
          </a:p>
          <a:p>
            <a:pPr lvl="2"/>
            <a:r>
              <a:rPr lang="en-IN" dirty="0" smtClean="0"/>
              <a:t>2 cases - 3</a:t>
            </a:r>
            <a:r>
              <a:rPr lang="en-IN" baseline="30000" dirty="0" smtClean="0"/>
              <a:t>rd</a:t>
            </a:r>
            <a:r>
              <a:rPr lang="en-IN" dirty="0" smtClean="0"/>
              <a:t> &amp; 14</a:t>
            </a:r>
            <a:r>
              <a:rPr lang="en-IN" baseline="30000" dirty="0" smtClean="0"/>
              <a:t>th</a:t>
            </a:r>
            <a:r>
              <a:rPr lang="en-IN" dirty="0" smtClean="0"/>
              <a:t> day post LSCS</a:t>
            </a:r>
          </a:p>
          <a:p>
            <a:pPr lvl="2"/>
            <a:r>
              <a:rPr lang="en-IN" dirty="0" smtClean="0"/>
              <a:t>1 case - 10 days after NVD</a:t>
            </a:r>
          </a:p>
          <a:p>
            <a:pPr lvl="1"/>
            <a:r>
              <a:rPr lang="en-IN" dirty="0" smtClean="0"/>
              <a:t>10 babies survived – all SGA – one PS, one COA</a:t>
            </a:r>
          </a:p>
          <a:p>
            <a:pPr lvl="1"/>
            <a:endParaRPr lang="en-I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Cyanosis was peripheral rather central </a:t>
            </a:r>
          </a:p>
          <a:p>
            <a:r>
              <a:rPr lang="en-IN" dirty="0" smtClean="0"/>
              <a:t>SM to left </a:t>
            </a:r>
            <a:r>
              <a:rPr lang="en-IN" dirty="0" smtClean="0">
                <a:sym typeface="Wingdings" pitchFamily="2" charset="2"/>
              </a:rPr>
              <a:t> r</a:t>
            </a:r>
            <a:r>
              <a:rPr lang="en-IN" dirty="0" smtClean="0"/>
              <a:t>ight shunt</a:t>
            </a:r>
          </a:p>
          <a:p>
            <a:r>
              <a:rPr lang="en-IN" dirty="0" smtClean="0"/>
              <a:t>Attributed the rise in pulmonary vascular resistance to multiple thrombosis and pulmonary infarction –Lt UL &amp; </a:t>
            </a:r>
            <a:r>
              <a:rPr lang="en-IN" dirty="0" err="1" smtClean="0"/>
              <a:t>Rt</a:t>
            </a:r>
            <a:r>
              <a:rPr lang="en-IN" dirty="0" smtClean="0"/>
              <a:t> LL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</a:t>
            </a:r>
          </a:p>
          <a:p>
            <a:r>
              <a:rPr lang="en-IN" dirty="0" smtClean="0"/>
              <a:t>Reasons for </a:t>
            </a:r>
            <a:r>
              <a:rPr lang="en-IN" dirty="0" err="1" smtClean="0"/>
              <a:t>misinterprentation</a:t>
            </a:r>
            <a:r>
              <a:rPr lang="en-IN" dirty="0" smtClean="0"/>
              <a:t>:</a:t>
            </a:r>
          </a:p>
          <a:p>
            <a:pPr lvl="1"/>
            <a:r>
              <a:rPr lang="en-IN" dirty="0" smtClean="0"/>
              <a:t>Cyanosis since birth </a:t>
            </a:r>
            <a:r>
              <a:rPr lang="en-IN" dirty="0" smtClean="0">
                <a:sym typeface="Wingdings" pitchFamily="2" charset="2"/>
              </a:rPr>
              <a:t> </a:t>
            </a:r>
            <a:r>
              <a:rPr lang="en-IN" dirty="0" smtClean="0"/>
              <a:t>couldn’t attribute it to reversed shunt due to PH</a:t>
            </a:r>
          </a:p>
          <a:p>
            <a:pPr lvl="1"/>
            <a:r>
              <a:rPr lang="en-IN" dirty="0" smtClean="0"/>
              <a:t>Misleading JVP findings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Pitfalls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Total deaths- 61</a:t>
            </a:r>
          </a:p>
          <a:p>
            <a:pPr lvl="1"/>
            <a:r>
              <a:rPr lang="en-IN" dirty="0" smtClean="0"/>
              <a:t>Sudden death – 29.5%</a:t>
            </a:r>
          </a:p>
          <a:p>
            <a:pPr lvl="2"/>
            <a:r>
              <a:rPr lang="en-IN" sz="2800" dirty="0" smtClean="0"/>
              <a:t>SCD MORE D/T ARRYTHMIAS THAN HEMOPTYSIS</a:t>
            </a:r>
            <a:endParaRPr lang="en-IN" dirty="0" smtClean="0"/>
          </a:p>
          <a:p>
            <a:pPr lvl="1"/>
            <a:r>
              <a:rPr lang="en-IN" dirty="0" smtClean="0"/>
              <a:t>Heart failure – 22.9%</a:t>
            </a:r>
          </a:p>
          <a:p>
            <a:pPr lvl="1"/>
            <a:r>
              <a:rPr lang="en-IN" dirty="0" err="1" smtClean="0"/>
              <a:t>Hemoptysis</a:t>
            </a:r>
            <a:r>
              <a:rPr lang="en-IN" dirty="0" smtClean="0"/>
              <a:t> – 11.4%</a:t>
            </a:r>
          </a:p>
          <a:p>
            <a:pPr lvl="1"/>
            <a:endParaRPr lang="en-IN" dirty="0" smtClean="0"/>
          </a:p>
          <a:p>
            <a:r>
              <a:rPr lang="en-IN" dirty="0" smtClean="0"/>
              <a:t>8 cases – Heart Lung TX</a:t>
            </a:r>
          </a:p>
          <a:p>
            <a:pPr lvl="1"/>
            <a:r>
              <a:rPr lang="en-IN" dirty="0" smtClean="0"/>
              <a:t>5 died between 1 week and 4 years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451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1976-92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Total  - 201pts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Mean age of presentation - 19yr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12 anatomic lesions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MC - VSD(33.3%), ASD(29.85%), PDA (14.3%)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20 deaths in follow up period of  54 +/-54 </a:t>
            </a:r>
            <a:r>
              <a:rPr lang="en-US" sz="2800" dirty="0" err="1" smtClean="0"/>
              <a:t>mths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SCD (30%), CHF(25%) &amp; HAEMOPTYSIS(15%)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5YR,10YR,15YR SURVIVAL was 86.95%,79.6%&amp;76.9%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Level of shunt didn’t influence survival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Prognostic factors identified were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Syncope, elevated RAP &gt;8mmHg, SpO2 &lt; 85%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N" dirty="0" smtClean="0"/>
              <a:t>THANK YOU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71635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62478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1924 - Abbot &amp; Dawson</a:t>
            </a:r>
          </a:p>
          <a:p>
            <a:endParaRPr lang="en-IN" dirty="0" smtClean="0"/>
          </a:p>
          <a:p>
            <a:r>
              <a:rPr lang="en-IN" dirty="0" smtClean="0"/>
              <a:t>1947 - H </a:t>
            </a:r>
            <a:r>
              <a:rPr lang="en-IN" dirty="0" err="1" smtClean="0"/>
              <a:t>Taussig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1950 - Brown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Conflicting Hypothesis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077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3124200"/>
            <a:ext cx="8115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852</TotalTime>
  <Words>1610</Words>
  <Application>Microsoft Office PowerPoint</Application>
  <PresentationFormat>On-screen Show (4:3)</PresentationFormat>
  <Paragraphs>378</Paragraphs>
  <Slides>53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Concourse</vt:lpstr>
      <vt:lpstr>‘Die angeborenen Defecte der Kammerscheidewand des Herzens’</vt:lpstr>
      <vt:lpstr>Slide 2</vt:lpstr>
      <vt:lpstr>The time frame</vt:lpstr>
      <vt:lpstr>The case of V Eisenmenger</vt:lpstr>
      <vt:lpstr>Pitfalls</vt:lpstr>
      <vt:lpstr>Slide 6</vt:lpstr>
      <vt:lpstr>Slide 7</vt:lpstr>
      <vt:lpstr>Conflicting Hypothesis</vt:lpstr>
      <vt:lpstr>Slide 9</vt:lpstr>
      <vt:lpstr>Paul Wood</vt:lpstr>
      <vt:lpstr>Slide 11</vt:lpstr>
      <vt:lpstr>Slide 12</vt:lpstr>
      <vt:lpstr>Slide 13</vt:lpstr>
      <vt:lpstr>Slide 14</vt:lpstr>
      <vt:lpstr>Slide 15</vt:lpstr>
      <vt:lpstr>Age</vt:lpstr>
      <vt:lpstr>Sex</vt:lpstr>
      <vt:lpstr>Onset of ES</vt:lpstr>
      <vt:lpstr>Symptoms</vt:lpstr>
      <vt:lpstr>Hemoptysis</vt:lpstr>
      <vt:lpstr>5 Facets of Arterial desaturation </vt:lpstr>
      <vt:lpstr>Slide 22</vt:lpstr>
      <vt:lpstr>ECG</vt:lpstr>
      <vt:lpstr>CXR</vt:lpstr>
      <vt:lpstr>Slide 25</vt:lpstr>
      <vt:lpstr>Eisenmenger Syndrome-Definition</vt:lpstr>
      <vt:lpstr>Eisenmenger Complex</vt:lpstr>
      <vt:lpstr>Dye dilution Curve</vt:lpstr>
      <vt:lpstr>Size of the defect</vt:lpstr>
      <vt:lpstr>Elastic arteries</vt:lpstr>
      <vt:lpstr>Slide 31</vt:lpstr>
      <vt:lpstr>Slide 32</vt:lpstr>
      <vt:lpstr>Overriding of Aorta </vt:lpstr>
      <vt:lpstr>Experimental Pathophysiology</vt:lpstr>
      <vt:lpstr>Course &amp; Prognosis</vt:lpstr>
      <vt:lpstr>Mode of Death</vt:lpstr>
      <vt:lpstr>Slide 37</vt:lpstr>
      <vt:lpstr>Slide 38</vt:lpstr>
      <vt:lpstr>Secret of Eisenmenger</vt:lpstr>
      <vt:lpstr>Slide 40</vt:lpstr>
      <vt:lpstr>Slide 41</vt:lpstr>
      <vt:lpstr>Pulm HTN in ASD</vt:lpstr>
      <vt:lpstr>Summary</vt:lpstr>
      <vt:lpstr>Slide 44</vt:lpstr>
      <vt:lpstr>Slide 45</vt:lpstr>
      <vt:lpstr>Slide 46</vt:lpstr>
      <vt:lpstr>Results</vt:lpstr>
      <vt:lpstr>Slide 48</vt:lpstr>
      <vt:lpstr>Slide 49</vt:lpstr>
      <vt:lpstr>Slide 50</vt:lpstr>
      <vt:lpstr>Slide 51</vt:lpstr>
      <vt:lpstr>Slide 52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DR.VIGNESH</dc:creator>
  <cp:lastModifiedBy>DR.VIGNESH</cp:lastModifiedBy>
  <cp:revision>14</cp:revision>
  <dcterms:created xsi:type="dcterms:W3CDTF">2006-08-16T00:00:00Z</dcterms:created>
  <dcterms:modified xsi:type="dcterms:W3CDTF">2019-01-27T19:46:05Z</dcterms:modified>
</cp:coreProperties>
</file>